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3"/>
  </p:notesMasterIdLst>
  <p:handoutMasterIdLst>
    <p:handoutMasterId r:id="rId14"/>
  </p:handoutMasterIdLst>
  <p:sldIdLst>
    <p:sldId id="490" r:id="rId2"/>
    <p:sldId id="512" r:id="rId3"/>
    <p:sldId id="580" r:id="rId4"/>
    <p:sldId id="650" r:id="rId5"/>
    <p:sldId id="633" r:id="rId6"/>
    <p:sldId id="629" r:id="rId7"/>
    <p:sldId id="648" r:id="rId8"/>
    <p:sldId id="588" r:id="rId9"/>
    <p:sldId id="587" r:id="rId10"/>
    <p:sldId id="649" r:id="rId11"/>
    <p:sldId id="651"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2135"/>
    <a:srgbClr val="DCE6F1"/>
    <a:srgbClr val="339933"/>
    <a:srgbClr val="9999FF"/>
    <a:srgbClr val="9966FF"/>
    <a:srgbClr val="FADA7A"/>
    <a:srgbClr val="000000"/>
    <a:srgbClr val="336699"/>
    <a:srgbClr val="008080"/>
    <a:srgbClr val="0B53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15" autoAdjust="0"/>
    <p:restoredTop sz="93052" autoAdjust="0"/>
  </p:normalViewPr>
  <p:slideViewPr>
    <p:cSldViewPr>
      <p:cViewPr varScale="1">
        <p:scale>
          <a:sx n="84" d="100"/>
          <a:sy n="84" d="100"/>
        </p:scale>
        <p:origin x="1416" y="84"/>
      </p:cViewPr>
      <p:guideLst>
        <p:guide orient="horz" pos="2160"/>
        <p:guide pos="2880"/>
      </p:guideLst>
    </p:cSldViewPr>
  </p:slideViewPr>
  <p:outlineViewPr>
    <p:cViewPr>
      <p:scale>
        <a:sx n="33" d="100"/>
        <a:sy n="33" d="100"/>
      </p:scale>
      <p:origin x="0" y="5658"/>
    </p:cViewPr>
  </p:outlin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43238" cy="465138"/>
          </a:xfrm>
          <a:prstGeom prst="rect">
            <a:avLst/>
          </a:prstGeom>
        </p:spPr>
        <p:txBody>
          <a:bodyPr vert="horz" lIns="91364" tIns="45683" rIns="91364" bIns="45683" rtlCol="0"/>
          <a:lstStyle>
            <a:lvl1pPr algn="l">
              <a:defRPr sz="1400"/>
            </a:lvl1pPr>
          </a:lstStyle>
          <a:p>
            <a:endParaRPr lang="en-US" dirty="0"/>
          </a:p>
        </p:txBody>
      </p:sp>
      <p:sp>
        <p:nvSpPr>
          <p:cNvPr id="3" name="Date Placeholder 2"/>
          <p:cNvSpPr>
            <a:spLocks noGrp="1"/>
          </p:cNvSpPr>
          <p:nvPr>
            <p:ph type="dt" sz="quarter" idx="1"/>
          </p:nvPr>
        </p:nvSpPr>
        <p:spPr>
          <a:xfrm>
            <a:off x="3978276" y="3"/>
            <a:ext cx="3043238" cy="465138"/>
          </a:xfrm>
          <a:prstGeom prst="rect">
            <a:avLst/>
          </a:prstGeom>
        </p:spPr>
        <p:txBody>
          <a:bodyPr vert="horz" lIns="91364" tIns="45683" rIns="91364" bIns="45683" rtlCol="0"/>
          <a:lstStyle>
            <a:lvl1pPr algn="r">
              <a:defRPr sz="1400"/>
            </a:lvl1pPr>
          </a:lstStyle>
          <a:p>
            <a:fld id="{53BEB4CF-344B-4249-844D-C4D35D5C3A4E}" type="datetimeFigureOut">
              <a:rPr lang="en-US" smtClean="0"/>
              <a:pPr/>
              <a:t>08/10/18</a:t>
            </a:fld>
            <a:endParaRPr lang="en-US" dirty="0"/>
          </a:p>
        </p:txBody>
      </p:sp>
      <p:sp>
        <p:nvSpPr>
          <p:cNvPr id="4" name="Footer Placeholder 3"/>
          <p:cNvSpPr>
            <a:spLocks noGrp="1"/>
          </p:cNvSpPr>
          <p:nvPr>
            <p:ph type="ftr" sz="quarter" idx="2"/>
          </p:nvPr>
        </p:nvSpPr>
        <p:spPr>
          <a:xfrm>
            <a:off x="1" y="8842376"/>
            <a:ext cx="3043238" cy="465138"/>
          </a:xfrm>
          <a:prstGeom prst="rect">
            <a:avLst/>
          </a:prstGeom>
        </p:spPr>
        <p:txBody>
          <a:bodyPr vert="horz" lIns="91364" tIns="45683" rIns="91364" bIns="45683" rtlCol="0" anchor="b"/>
          <a:lstStyle>
            <a:lvl1pPr algn="l">
              <a:defRPr sz="1400"/>
            </a:lvl1pPr>
          </a:lstStyle>
          <a:p>
            <a:endParaRPr lang="en-US" dirty="0"/>
          </a:p>
        </p:txBody>
      </p:sp>
      <p:sp>
        <p:nvSpPr>
          <p:cNvPr id="5" name="Slide Number Placeholder 4"/>
          <p:cNvSpPr>
            <a:spLocks noGrp="1"/>
          </p:cNvSpPr>
          <p:nvPr>
            <p:ph type="sldNum" sz="quarter" idx="3"/>
          </p:nvPr>
        </p:nvSpPr>
        <p:spPr>
          <a:xfrm>
            <a:off x="3978276" y="8842376"/>
            <a:ext cx="3043238" cy="465138"/>
          </a:xfrm>
          <a:prstGeom prst="rect">
            <a:avLst/>
          </a:prstGeom>
        </p:spPr>
        <p:txBody>
          <a:bodyPr vert="horz" lIns="91364" tIns="45683" rIns="91364" bIns="45683" rtlCol="0" anchor="b"/>
          <a:lstStyle>
            <a:lvl1pPr algn="r">
              <a:defRPr sz="1400"/>
            </a:lvl1pPr>
          </a:lstStyle>
          <a:p>
            <a:fld id="{9C2772B0-EDC7-477B-9DE5-77B836BF8F90}" type="slidenum">
              <a:rPr lang="en-US" smtClean="0"/>
              <a:pPr/>
              <a:t>‹#›</a:t>
            </a:fld>
            <a:endParaRPr lang="en-US" dirty="0"/>
          </a:p>
        </p:txBody>
      </p:sp>
    </p:spTree>
    <p:extLst>
      <p:ext uri="{BB962C8B-B14F-4D97-AF65-F5344CB8AC3E}">
        <p14:creationId xmlns:p14="http://schemas.microsoft.com/office/powerpoint/2010/main" val="1181174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043343" cy="465455"/>
          </a:xfrm>
          <a:prstGeom prst="rect">
            <a:avLst/>
          </a:prstGeom>
        </p:spPr>
        <p:txBody>
          <a:bodyPr vert="horz" lIns="93241" tIns="46620" rIns="93241" bIns="46620" rtlCol="0"/>
          <a:lstStyle>
            <a:lvl1pPr algn="l">
              <a:defRPr sz="1400"/>
            </a:lvl1pPr>
          </a:lstStyle>
          <a:p>
            <a:endParaRPr lang="en-US" dirty="0"/>
          </a:p>
        </p:txBody>
      </p:sp>
      <p:sp>
        <p:nvSpPr>
          <p:cNvPr id="3" name="Date Placeholder 2"/>
          <p:cNvSpPr>
            <a:spLocks noGrp="1"/>
          </p:cNvSpPr>
          <p:nvPr>
            <p:ph type="dt" idx="1"/>
          </p:nvPr>
        </p:nvSpPr>
        <p:spPr>
          <a:xfrm>
            <a:off x="3978131" y="4"/>
            <a:ext cx="3043343" cy="465455"/>
          </a:xfrm>
          <a:prstGeom prst="rect">
            <a:avLst/>
          </a:prstGeom>
        </p:spPr>
        <p:txBody>
          <a:bodyPr vert="horz" lIns="93241" tIns="46620" rIns="93241" bIns="46620" rtlCol="0"/>
          <a:lstStyle>
            <a:lvl1pPr algn="r">
              <a:defRPr sz="1400"/>
            </a:lvl1pPr>
          </a:lstStyle>
          <a:p>
            <a:fld id="{AFB2659C-0969-4E68-B49E-9A8EFB2057F0}" type="datetimeFigureOut">
              <a:rPr lang="en-US" smtClean="0"/>
              <a:pPr/>
              <a:t>08/10/18</a:t>
            </a:fld>
            <a:endParaRPr lang="en-US" dirty="0"/>
          </a:p>
        </p:txBody>
      </p:sp>
      <p:sp>
        <p:nvSpPr>
          <p:cNvPr id="4" name="Slide Image Placeholder 3"/>
          <p:cNvSpPr>
            <a:spLocks noGrp="1" noRot="1" noChangeAspect="1"/>
          </p:cNvSpPr>
          <p:nvPr>
            <p:ph type="sldImg" idx="2"/>
          </p:nvPr>
        </p:nvSpPr>
        <p:spPr>
          <a:xfrm>
            <a:off x="1184275" y="696913"/>
            <a:ext cx="4654550" cy="3490912"/>
          </a:xfrm>
          <a:prstGeom prst="rect">
            <a:avLst/>
          </a:prstGeom>
          <a:noFill/>
          <a:ln w="12700">
            <a:solidFill>
              <a:prstClr val="black"/>
            </a:solidFill>
          </a:ln>
        </p:spPr>
        <p:txBody>
          <a:bodyPr vert="horz" lIns="93241" tIns="46620" rIns="93241" bIns="46620" rtlCol="0" anchor="ctr"/>
          <a:lstStyle/>
          <a:p>
            <a:endParaRPr lang="en-US" dirty="0"/>
          </a:p>
        </p:txBody>
      </p:sp>
      <p:sp>
        <p:nvSpPr>
          <p:cNvPr id="5" name="Notes Placeholder 4"/>
          <p:cNvSpPr>
            <a:spLocks noGrp="1"/>
          </p:cNvSpPr>
          <p:nvPr>
            <p:ph type="body" sz="quarter" idx="3"/>
          </p:nvPr>
        </p:nvSpPr>
        <p:spPr>
          <a:xfrm>
            <a:off x="702310" y="4421825"/>
            <a:ext cx="5618480" cy="4189095"/>
          </a:xfrm>
          <a:prstGeom prst="rect">
            <a:avLst/>
          </a:prstGeom>
        </p:spPr>
        <p:txBody>
          <a:bodyPr vert="horz" lIns="93241" tIns="46620" rIns="93241" bIns="466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7"/>
            <a:ext cx="3043343" cy="465455"/>
          </a:xfrm>
          <a:prstGeom prst="rect">
            <a:avLst/>
          </a:prstGeom>
        </p:spPr>
        <p:txBody>
          <a:bodyPr vert="horz" lIns="93241" tIns="46620" rIns="93241" bIns="46620" rtlCol="0" anchor="b"/>
          <a:lstStyle>
            <a:lvl1pPr algn="l">
              <a:defRPr sz="1400"/>
            </a:lvl1pPr>
          </a:lstStyle>
          <a:p>
            <a:endParaRPr lang="en-US" dirty="0"/>
          </a:p>
        </p:txBody>
      </p:sp>
      <p:sp>
        <p:nvSpPr>
          <p:cNvPr id="7" name="Slide Number Placeholder 6"/>
          <p:cNvSpPr>
            <a:spLocks noGrp="1"/>
          </p:cNvSpPr>
          <p:nvPr>
            <p:ph type="sldNum" sz="quarter" idx="5"/>
          </p:nvPr>
        </p:nvSpPr>
        <p:spPr>
          <a:xfrm>
            <a:off x="3978131" y="8842037"/>
            <a:ext cx="3043343" cy="465455"/>
          </a:xfrm>
          <a:prstGeom prst="rect">
            <a:avLst/>
          </a:prstGeom>
        </p:spPr>
        <p:txBody>
          <a:bodyPr vert="horz" lIns="93241" tIns="46620" rIns="93241" bIns="46620" rtlCol="0" anchor="b"/>
          <a:lstStyle>
            <a:lvl1pPr algn="r">
              <a:defRPr sz="1400"/>
            </a:lvl1pPr>
          </a:lstStyle>
          <a:p>
            <a:fld id="{1AC0986B-4F96-4578-BCB9-D05A9BC4F0CD}" type="slidenum">
              <a:rPr lang="en-US" smtClean="0"/>
              <a:pPr/>
              <a:t>‹#›</a:t>
            </a:fld>
            <a:endParaRPr lang="en-US" dirty="0"/>
          </a:p>
        </p:txBody>
      </p:sp>
    </p:spTree>
    <p:extLst>
      <p:ext uri="{BB962C8B-B14F-4D97-AF65-F5344CB8AC3E}">
        <p14:creationId xmlns:p14="http://schemas.microsoft.com/office/powerpoint/2010/main" val="2036668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C0986B-4F96-4578-BCB9-D05A9BC4F0CD}" type="slidenum">
              <a:rPr lang="en-US" smtClean="0"/>
              <a:pPr/>
              <a:t>1</a:t>
            </a:fld>
            <a:endParaRPr lang="en-US" dirty="0"/>
          </a:p>
        </p:txBody>
      </p:sp>
    </p:spTree>
    <p:extLst>
      <p:ext uri="{BB962C8B-B14F-4D97-AF65-F5344CB8AC3E}">
        <p14:creationId xmlns:p14="http://schemas.microsoft.com/office/powerpoint/2010/main" val="127635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C0986B-4F96-4578-BCB9-D05A9BC4F0CD}" type="slidenum">
              <a:rPr lang="en-US" smtClean="0"/>
              <a:pPr/>
              <a:t>2</a:t>
            </a:fld>
            <a:endParaRPr lang="en-US" dirty="0"/>
          </a:p>
        </p:txBody>
      </p:sp>
    </p:spTree>
    <p:extLst>
      <p:ext uri="{BB962C8B-B14F-4D97-AF65-F5344CB8AC3E}">
        <p14:creationId xmlns:p14="http://schemas.microsoft.com/office/powerpoint/2010/main" val="286769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discussed salary related changes</a:t>
            </a:r>
          </a:p>
          <a:p>
            <a:endParaRPr lang="en-US" dirty="0"/>
          </a:p>
          <a:p>
            <a:r>
              <a:rPr lang="en-US" dirty="0"/>
              <a:t>Health insurance costs.   We made certain assumptions as the budget was being developed, and subsequently received information from the carriers.  The large unknown is when a transition to </a:t>
            </a:r>
            <a:r>
              <a:rPr lang="en-US" dirty="0" err="1"/>
              <a:t>CalPERs</a:t>
            </a:r>
            <a:r>
              <a:rPr lang="en-US" dirty="0"/>
              <a:t> can take place.  We  are hopeful it will be sometime late in FY 2018-19 at the latest.</a:t>
            </a:r>
          </a:p>
          <a:p>
            <a:endParaRPr lang="en-US" dirty="0"/>
          </a:p>
          <a:p>
            <a:r>
              <a:rPr lang="en-US" dirty="0"/>
              <a:t>CCERA rates decreased between 2.9 to 4.9%</a:t>
            </a:r>
          </a:p>
          <a:p>
            <a:endParaRPr lang="en-US" dirty="0"/>
          </a:p>
          <a:p>
            <a:r>
              <a:rPr lang="en-US" dirty="0"/>
              <a:t>OPEB costs are funded at 7.5 million.</a:t>
            </a:r>
          </a:p>
        </p:txBody>
      </p:sp>
      <p:sp>
        <p:nvSpPr>
          <p:cNvPr id="4" name="Slide Number Placeholder 3"/>
          <p:cNvSpPr>
            <a:spLocks noGrp="1"/>
          </p:cNvSpPr>
          <p:nvPr>
            <p:ph type="sldNum" sz="quarter" idx="10"/>
          </p:nvPr>
        </p:nvSpPr>
        <p:spPr/>
        <p:txBody>
          <a:bodyPr/>
          <a:lstStyle/>
          <a:p>
            <a:fld id="{C244DBE2-1CF1-4DC4-8FAF-5236874054F0}" type="slidenum">
              <a:rPr lang="en-US" smtClean="0"/>
              <a:t>7</a:t>
            </a:fld>
            <a:endParaRPr lang="en-US" dirty="0"/>
          </a:p>
        </p:txBody>
      </p:sp>
    </p:spTree>
    <p:extLst>
      <p:ext uri="{BB962C8B-B14F-4D97-AF65-F5344CB8AC3E}">
        <p14:creationId xmlns:p14="http://schemas.microsoft.com/office/powerpoint/2010/main" val="2727218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bwMode="white">
          <a:xfrm>
            <a:off x="0" y="56388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userDrawn="1"/>
        </p:nvSpPr>
        <p:spPr>
          <a:xfrm>
            <a:off x="-9144" y="5842762"/>
            <a:ext cx="2249424" cy="441960"/>
          </a:xfrm>
          <a:prstGeom prst="rect">
            <a:avLst/>
          </a:prstGeom>
          <a:solidFill>
            <a:srgbClr val="00808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userDrawn="1"/>
        </p:nvSpPr>
        <p:spPr>
          <a:xfrm>
            <a:off x="2359152" y="5839968"/>
            <a:ext cx="6784848" cy="441960"/>
          </a:xfrm>
          <a:prstGeom prst="rect">
            <a:avLst/>
          </a:prstGeom>
          <a:solidFill>
            <a:srgbClr val="336699"/>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solidFill>
                  <a:schemeClr val="bg2"/>
                </a:solidFill>
              </a:defRPr>
            </a:lvl1pPr>
          </a:lstStyle>
          <a:p>
            <a:r>
              <a:rPr kumimoji="0" lang="en-US" dirty="0"/>
              <a:t>Click to edit Master title style</a:t>
            </a:r>
          </a:p>
        </p:txBody>
      </p:sp>
      <p:sp>
        <p:nvSpPr>
          <p:cNvPr id="9" name="Subtitle 8"/>
          <p:cNvSpPr>
            <a:spLocks noGrp="1"/>
          </p:cNvSpPr>
          <p:nvPr>
            <p:ph type="subTitle" idx="1"/>
          </p:nvPr>
        </p:nvSpPr>
        <p:spPr>
          <a:xfrm>
            <a:off x="2362200" y="5717805"/>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cxnSp>
        <p:nvCxnSpPr>
          <p:cNvPr id="22" name="Straight Connector 21"/>
          <p:cNvCxnSpPr/>
          <p:nvPr userDrawn="1"/>
        </p:nvCxnSpPr>
        <p:spPr>
          <a:xfrm>
            <a:off x="0" y="381000"/>
            <a:ext cx="9144000" cy="0"/>
          </a:xfrm>
          <a:prstGeom prst="line">
            <a:avLst/>
          </a:prstGeom>
          <a:ln w="6350">
            <a:solidFill>
              <a:srgbClr val="336699"/>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9144" y="5839968"/>
            <a:ext cx="2249424" cy="441960"/>
          </a:xfrm>
          <a:prstGeom prst="rect">
            <a:avLst/>
          </a:prstGeom>
          <a:solidFill>
            <a:srgbClr val="336699"/>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9" name="Title Placeholder 21"/>
          <p:cNvSpPr>
            <a:spLocks noGrp="1"/>
          </p:cNvSpPr>
          <p:nvPr>
            <p:ph type="title"/>
          </p:nvPr>
        </p:nvSpPr>
        <p:spPr>
          <a:xfrm>
            <a:off x="609600" y="457200"/>
            <a:ext cx="8153400" cy="685800"/>
          </a:xfrm>
          <a:prstGeom prst="rect">
            <a:avLst/>
          </a:prstGeom>
        </p:spPr>
        <p:txBody>
          <a:bodyPr vert="horz" anchor="ctr">
            <a:normAutofit/>
          </a:bodyPr>
          <a:lstStyle/>
          <a:p>
            <a:r>
              <a:rPr kumimoji="0" lang="en-US" dirty="0"/>
              <a:t>Click to edit Master title style</a:t>
            </a:r>
          </a:p>
        </p:txBody>
      </p:sp>
      <p:sp>
        <p:nvSpPr>
          <p:cNvPr id="20" name="Text Placeholder 12"/>
          <p:cNvSpPr>
            <a:spLocks noGrp="1"/>
          </p:cNvSpPr>
          <p:nvPr>
            <p:ph idx="1"/>
          </p:nvPr>
        </p:nvSpPr>
        <p:spPr>
          <a:xfrm>
            <a:off x="612648" y="1600200"/>
            <a:ext cx="7845552" cy="4526279"/>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21" name="Rectangle 20"/>
          <p:cNvSpPr/>
          <p:nvPr userDrawn="1"/>
        </p:nvSpPr>
        <p:spPr bwMode="white">
          <a:xfrm>
            <a:off x="0" y="1066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userDrawn="1"/>
        </p:nvSpPr>
        <p:spPr>
          <a:xfrm>
            <a:off x="0" y="1066800"/>
            <a:ext cx="533400" cy="182880"/>
          </a:xfrm>
          <a:prstGeom prst="rect">
            <a:avLst/>
          </a:prstGeom>
          <a:solidFill>
            <a:srgbClr val="336699"/>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Rectangle 22"/>
          <p:cNvSpPr/>
          <p:nvPr userDrawn="1"/>
        </p:nvSpPr>
        <p:spPr>
          <a:xfrm>
            <a:off x="590550" y="1066800"/>
            <a:ext cx="8553450" cy="182880"/>
          </a:xfrm>
          <a:prstGeom prst="rect">
            <a:avLst/>
          </a:prstGeom>
          <a:solidFill>
            <a:srgbClr val="00808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8" name="Slide Number Placeholder 3"/>
          <p:cNvSpPr>
            <a:spLocks noGrp="1"/>
          </p:cNvSpPr>
          <p:nvPr>
            <p:ph type="sldNum" sz="quarter" idx="4"/>
          </p:nvPr>
        </p:nvSpPr>
        <p:spPr>
          <a:xfrm>
            <a:off x="68580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50A4B-3DE4-48A8-8442-FB6131730E0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userDrawn="1"/>
        </p:nvSpPr>
        <p:spPr>
          <a:xfrm>
            <a:off x="0" y="1600200"/>
            <a:ext cx="1295400" cy="990600"/>
          </a:xfrm>
          <a:prstGeom prst="rect">
            <a:avLst/>
          </a:prstGeom>
          <a:solidFill>
            <a:srgbClr val="336699"/>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rgbClr val="00808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dirty="0"/>
              <a:t>Click to edit Master title style</a:t>
            </a:r>
          </a:p>
        </p:txBody>
      </p:sp>
      <p:cxnSp>
        <p:nvCxnSpPr>
          <p:cNvPr id="10" name="Straight Connector 9"/>
          <p:cNvCxnSpPr/>
          <p:nvPr userDrawn="1"/>
        </p:nvCxnSpPr>
        <p:spPr>
          <a:xfrm>
            <a:off x="0" y="381000"/>
            <a:ext cx="9144000" cy="0"/>
          </a:xfrm>
          <a:prstGeom prst="line">
            <a:avLst/>
          </a:prstGeom>
          <a:ln w="6350">
            <a:solidFill>
              <a:srgbClr val="336699"/>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11" name="Title Placeholder 21"/>
          <p:cNvSpPr>
            <a:spLocks noGrp="1"/>
          </p:cNvSpPr>
          <p:nvPr>
            <p:ph type="title"/>
          </p:nvPr>
        </p:nvSpPr>
        <p:spPr>
          <a:xfrm>
            <a:off x="609600" y="457200"/>
            <a:ext cx="8153400" cy="685800"/>
          </a:xfrm>
          <a:prstGeom prst="rect">
            <a:avLst/>
          </a:prstGeom>
        </p:spPr>
        <p:txBody>
          <a:bodyPr vert="horz" anchor="ctr">
            <a:normAutofit/>
          </a:bodyPr>
          <a:lstStyle/>
          <a:p>
            <a:r>
              <a:rPr kumimoji="0" lang="en-US" dirty="0"/>
              <a:t>Click to edit Master title style</a:t>
            </a:r>
          </a:p>
        </p:txBody>
      </p:sp>
      <p:sp>
        <p:nvSpPr>
          <p:cNvPr id="12" name="Text Placeholder 12"/>
          <p:cNvSpPr>
            <a:spLocks noGrp="1"/>
          </p:cNvSpPr>
          <p:nvPr>
            <p:ph idx="1"/>
          </p:nvPr>
        </p:nvSpPr>
        <p:spPr>
          <a:xfrm>
            <a:off x="612648" y="1600200"/>
            <a:ext cx="7845552" cy="4526279"/>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3" name="Rectangle 12"/>
          <p:cNvSpPr/>
          <p:nvPr userDrawn="1"/>
        </p:nvSpPr>
        <p:spPr bwMode="white">
          <a:xfrm>
            <a:off x="0" y="1066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userDrawn="1"/>
        </p:nvSpPr>
        <p:spPr>
          <a:xfrm>
            <a:off x="0" y="1066800"/>
            <a:ext cx="533400" cy="182880"/>
          </a:xfrm>
          <a:prstGeom prst="rect">
            <a:avLst/>
          </a:prstGeom>
          <a:solidFill>
            <a:srgbClr val="336699"/>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userDrawn="1"/>
        </p:nvSpPr>
        <p:spPr>
          <a:xfrm>
            <a:off x="590550" y="1066800"/>
            <a:ext cx="8553450" cy="182880"/>
          </a:xfrm>
          <a:prstGeom prst="rect">
            <a:avLst/>
          </a:prstGeom>
          <a:solidFill>
            <a:srgbClr val="00808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Slide Number Placeholder 3"/>
          <p:cNvSpPr>
            <a:spLocks noGrp="1"/>
          </p:cNvSpPr>
          <p:nvPr>
            <p:ph type="sldNum" sz="quarter" idx="4"/>
          </p:nvPr>
        </p:nvSpPr>
        <p:spPr>
          <a:xfrm>
            <a:off x="68580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50A4B-3DE4-48A8-8442-FB6131730E04}" type="slidenum">
              <a:rPr lang="en-US" smtClean="0"/>
              <a:pPr/>
              <a:t>‹#›</a:t>
            </a:fld>
            <a:endParaRPr lang="en-US" dirty="0"/>
          </a:p>
        </p:txBody>
      </p:sp>
      <p:cxnSp>
        <p:nvCxnSpPr>
          <p:cNvPr id="18" name="Straight Connector 17"/>
          <p:cNvCxnSpPr/>
          <p:nvPr userDrawn="1"/>
        </p:nvCxnSpPr>
        <p:spPr>
          <a:xfrm>
            <a:off x="0" y="381000"/>
            <a:ext cx="9144000" cy="0"/>
          </a:xfrm>
          <a:prstGeom prst="line">
            <a:avLst/>
          </a:prstGeom>
          <a:ln w="6350">
            <a:solidFill>
              <a:srgbClr val="3366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7259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457200"/>
            <a:ext cx="8153400" cy="68580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612648" y="1600200"/>
            <a:ext cx="7845552" cy="4526279"/>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7" name="Rectangle 6"/>
          <p:cNvSpPr/>
          <p:nvPr/>
        </p:nvSpPr>
        <p:spPr bwMode="white">
          <a:xfrm>
            <a:off x="0" y="1066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066800"/>
            <a:ext cx="533400" cy="182880"/>
          </a:xfrm>
          <a:prstGeom prst="rect">
            <a:avLst/>
          </a:prstGeom>
          <a:solidFill>
            <a:srgbClr val="336699"/>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066800"/>
            <a:ext cx="8553450" cy="182880"/>
          </a:xfrm>
          <a:prstGeom prst="rect">
            <a:avLst/>
          </a:prstGeom>
          <a:solidFill>
            <a:srgbClr val="00808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Slide Number Placeholder 3"/>
          <p:cNvSpPr>
            <a:spLocks noGrp="1"/>
          </p:cNvSpPr>
          <p:nvPr>
            <p:ph type="sldNum" sz="quarter" idx="4"/>
          </p:nvPr>
        </p:nvSpPr>
        <p:spPr>
          <a:xfrm>
            <a:off x="68580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50A4B-3DE4-48A8-8442-FB6131730E04}" type="slidenum">
              <a:rPr lang="en-US" smtClean="0"/>
              <a:pPr/>
              <a:t>‹#›</a:t>
            </a:fld>
            <a:endParaRPr lang="en-US" dirty="0"/>
          </a:p>
        </p:txBody>
      </p:sp>
      <p:cxnSp>
        <p:nvCxnSpPr>
          <p:cNvPr id="14" name="Straight Connector 13"/>
          <p:cNvCxnSpPr/>
          <p:nvPr userDrawn="1"/>
        </p:nvCxnSpPr>
        <p:spPr>
          <a:xfrm>
            <a:off x="0" y="381000"/>
            <a:ext cx="9144000" cy="0"/>
          </a:xfrm>
          <a:prstGeom prst="line">
            <a:avLst/>
          </a:prstGeom>
          <a:ln w="6350">
            <a:solidFill>
              <a:srgbClr val="336699"/>
            </a:solidFill>
          </a:ln>
        </p:spPr>
        <p:style>
          <a:lnRef idx="1">
            <a:schemeClr val="accent1"/>
          </a:lnRef>
          <a:fillRef idx="0">
            <a:schemeClr val="accent1"/>
          </a:fillRef>
          <a:effectRef idx="0">
            <a:schemeClr val="accent1"/>
          </a:effectRef>
          <a:fontRef idx="minor">
            <a:schemeClr val="tx1"/>
          </a:fontRef>
        </p:style>
      </p:cxnSp>
      <p:pic>
        <p:nvPicPr>
          <p:cNvPr id="3076" name="Picture 4" descr="Image result for CCCSD"/>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9375" y="76200"/>
            <a:ext cx="530225" cy="26688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771" r:id="rId4"/>
  </p:sldLayoutIdLst>
  <p:hf hdr="0" ftr="0" dt="0"/>
  <p:txStyles>
    <p:titleStyle>
      <a:lvl1pPr algn="l" rtl="0" eaLnBrk="1" latinLnBrk="0" hangingPunct="1">
        <a:spcBef>
          <a:spcPct val="0"/>
        </a:spcBef>
        <a:buNone/>
        <a:defRPr kumimoji="0" sz="4000" kern="1200">
          <a:solidFill>
            <a:schemeClr val="tx2"/>
          </a:solidFill>
          <a:latin typeface="Calibri" pitchFamily="34" charset="0"/>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800" kern="1200">
          <a:solidFill>
            <a:schemeClr val="tx1"/>
          </a:solidFill>
          <a:latin typeface="Calibri" pitchFamily="34"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400" kern="1200">
          <a:solidFill>
            <a:schemeClr val="tx1"/>
          </a:solidFill>
          <a:latin typeface="Calibri" pitchFamily="34"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000" kern="1200">
          <a:solidFill>
            <a:schemeClr val="tx1"/>
          </a:solidFill>
          <a:latin typeface="Calibri" pitchFamily="34"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1800" kern="1200">
          <a:solidFill>
            <a:schemeClr val="tx1"/>
          </a:solidFill>
          <a:latin typeface="Calibri" pitchFamily="34"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1800" kern="1200">
          <a:solidFill>
            <a:schemeClr val="tx1"/>
          </a:solidFill>
          <a:latin typeface="Calibri" pitchFamily="34"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2192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cs typeface="Calibri" pitchFamily="34" charset="0"/>
            </a:endParaRPr>
          </a:p>
        </p:txBody>
      </p:sp>
      <p:sp>
        <p:nvSpPr>
          <p:cNvPr id="110" name="Rectangle 109"/>
          <p:cNvSpPr/>
          <p:nvPr/>
        </p:nvSpPr>
        <p:spPr>
          <a:xfrm>
            <a:off x="0" y="0"/>
            <a:ext cx="9144000" cy="1752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cs typeface="Calibri" pitchFamily="34" charset="0"/>
            </a:endParaRPr>
          </a:p>
        </p:txBody>
      </p:sp>
      <p:sp>
        <p:nvSpPr>
          <p:cNvPr id="3" name="Subtitle 2"/>
          <p:cNvSpPr>
            <a:spLocks noGrp="1"/>
          </p:cNvSpPr>
          <p:nvPr>
            <p:ph type="subTitle" idx="1"/>
          </p:nvPr>
        </p:nvSpPr>
        <p:spPr/>
        <p:txBody>
          <a:bodyPr/>
          <a:lstStyle/>
          <a:p>
            <a:r>
              <a:rPr lang="en-US" dirty="0">
                <a:solidFill>
                  <a:schemeClr val="tx1"/>
                </a:solidFill>
                <a:cs typeface="Calibri" pitchFamily="34" charset="0"/>
              </a:rPr>
              <a:t>August 2, 2018</a:t>
            </a:r>
          </a:p>
        </p:txBody>
      </p:sp>
      <p:sp>
        <p:nvSpPr>
          <p:cNvPr id="7" name="Title 1"/>
          <p:cNvSpPr txBox="1">
            <a:spLocks/>
          </p:cNvSpPr>
          <p:nvPr/>
        </p:nvSpPr>
        <p:spPr>
          <a:xfrm>
            <a:off x="-16782" y="3962400"/>
            <a:ext cx="9144000" cy="762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1200" cap="all" spc="0" normalizeH="0" baseline="0" noProof="0" dirty="0">
              <a:ln>
                <a:noFill/>
              </a:ln>
              <a:effectLst/>
              <a:uLnTx/>
              <a:uFillTx/>
              <a:latin typeface="Calibri" pitchFamily="34" charset="0"/>
              <a:ea typeface="+mj-ea"/>
              <a:cs typeface="Calibri" pitchFamily="34" charset="0"/>
            </a:endParaRPr>
          </a:p>
        </p:txBody>
      </p:sp>
      <p:sp>
        <p:nvSpPr>
          <p:cNvPr id="115" name="Title 1"/>
          <p:cNvSpPr txBox="1">
            <a:spLocks/>
          </p:cNvSpPr>
          <p:nvPr/>
        </p:nvSpPr>
        <p:spPr>
          <a:xfrm>
            <a:off x="-76200" y="3169315"/>
            <a:ext cx="9144000" cy="1066800"/>
          </a:xfrm>
          <a:prstGeom prst="rect">
            <a:avLst/>
          </a:prstGeom>
        </p:spPr>
        <p:txBody>
          <a:bodyPr vert="horz" anchor="ctr">
            <a:noAutofit/>
          </a:bodyPr>
          <a:lstStyle/>
          <a:p>
            <a:pPr lvl="0" algn="ctr">
              <a:spcBef>
                <a:spcPct val="0"/>
              </a:spcBef>
              <a:defRPr/>
            </a:pPr>
            <a:r>
              <a:rPr lang="en-US" sz="3200" cap="all" dirty="0">
                <a:solidFill>
                  <a:srgbClr val="336699"/>
                </a:solidFill>
                <a:latin typeface="Calibri" pitchFamily="34" charset="0"/>
                <a:ea typeface="+mj-ea"/>
                <a:cs typeface="Calibri" pitchFamily="34" charset="0"/>
              </a:rPr>
              <a:t>2009 Bond Refinancing-</a:t>
            </a:r>
            <a:br>
              <a:rPr lang="en-US" sz="3200" cap="all" dirty="0">
                <a:solidFill>
                  <a:srgbClr val="336699"/>
                </a:solidFill>
                <a:latin typeface="Calibri" pitchFamily="34" charset="0"/>
                <a:ea typeface="+mj-ea"/>
                <a:cs typeface="Calibri" pitchFamily="34" charset="0"/>
              </a:rPr>
            </a:br>
            <a:r>
              <a:rPr lang="en-US" sz="3200" cap="all" dirty="0">
                <a:solidFill>
                  <a:srgbClr val="336699"/>
                </a:solidFill>
                <a:latin typeface="Calibri" pitchFamily="34" charset="0"/>
                <a:ea typeface="+mj-ea"/>
                <a:cs typeface="Calibri" pitchFamily="34" charset="0"/>
              </a:rPr>
              <a:t>Approval of Issuance Resolution</a:t>
            </a:r>
            <a:endParaRPr kumimoji="0" lang="en-US" sz="3200" b="0" i="0" u="none" strike="noStrike" kern="1200" cap="all" spc="0" normalizeH="0" baseline="0" noProof="0" dirty="0">
              <a:ln>
                <a:noFill/>
              </a:ln>
              <a:solidFill>
                <a:srgbClr val="336699"/>
              </a:solidFill>
              <a:effectLst/>
              <a:uLnTx/>
              <a:uFillTx/>
              <a:latin typeface="Calibri" pitchFamily="34" charset="0"/>
              <a:ea typeface="+mj-ea"/>
              <a:cs typeface="Calibri" pitchFamily="34" charset="0"/>
            </a:endParaRPr>
          </a:p>
        </p:txBody>
      </p:sp>
      <p:sp>
        <p:nvSpPr>
          <p:cNvPr id="112" name="Title 1"/>
          <p:cNvSpPr txBox="1">
            <a:spLocks/>
          </p:cNvSpPr>
          <p:nvPr/>
        </p:nvSpPr>
        <p:spPr>
          <a:xfrm>
            <a:off x="533400" y="186853"/>
            <a:ext cx="7924800" cy="1032347"/>
          </a:xfrm>
          <a:prstGeom prst="rect">
            <a:avLst/>
          </a:prstGeom>
          <a:noFill/>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1" i="0" u="none" strike="noStrike" kern="1200" cap="all" spc="0" normalizeH="0" baseline="0" noProof="0" dirty="0">
              <a:ln>
                <a:noFill/>
              </a:ln>
              <a:solidFill>
                <a:srgbClr val="336699"/>
              </a:solidFill>
              <a:effectLst/>
              <a:uLnTx/>
              <a:uFillTx/>
              <a:latin typeface="Calibri" pitchFamily="34" charset="0"/>
              <a:ea typeface="+mj-ea"/>
              <a:cs typeface="Calibri" pitchFamily="34" charset="0"/>
            </a:endParaRPr>
          </a:p>
        </p:txBody>
      </p:sp>
      <p:sp>
        <p:nvSpPr>
          <p:cNvPr id="20" name="Rectangle 19"/>
          <p:cNvSpPr/>
          <p:nvPr/>
        </p:nvSpPr>
        <p:spPr>
          <a:xfrm>
            <a:off x="0" y="1259451"/>
            <a:ext cx="9144000" cy="112149"/>
          </a:xfrm>
          <a:prstGeom prst="rect">
            <a:avLst/>
          </a:prstGeom>
          <a:solidFill>
            <a:srgbClr val="33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itchFamily="34" charset="0"/>
              <a:cs typeface="Calibri" pitchFamily="34" charset="0"/>
            </a:endParaRPr>
          </a:p>
        </p:txBody>
      </p:sp>
      <p:sp>
        <p:nvSpPr>
          <p:cNvPr id="12" name="Title 1"/>
          <p:cNvSpPr txBox="1">
            <a:spLocks/>
          </p:cNvSpPr>
          <p:nvPr/>
        </p:nvSpPr>
        <p:spPr>
          <a:xfrm>
            <a:off x="-16782" y="4038600"/>
            <a:ext cx="9144000" cy="1066800"/>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all" spc="0" normalizeH="0" baseline="0" noProof="0" dirty="0">
              <a:ln>
                <a:noFill/>
              </a:ln>
              <a:effectLst/>
              <a:uLnTx/>
              <a:uFillTx/>
              <a:latin typeface="Calibri" pitchFamily="34" charset="0"/>
              <a:ea typeface="+mj-ea"/>
              <a:cs typeface="Calibri" pitchFamily="34" charset="0"/>
            </a:endParaRPr>
          </a:p>
        </p:txBody>
      </p:sp>
      <p:pic>
        <p:nvPicPr>
          <p:cNvPr id="1026" name="Picture 2" descr="Image result for cccs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406053"/>
            <a:ext cx="3124200" cy="157251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133600" y="5003701"/>
            <a:ext cx="5600700" cy="369332"/>
          </a:xfrm>
          <a:prstGeom prst="rect">
            <a:avLst/>
          </a:prstGeom>
        </p:spPr>
        <p:txBody>
          <a:bodyPr wrap="square">
            <a:spAutoFit/>
          </a:bodyPr>
          <a:lstStyle/>
          <a:p>
            <a:r>
              <a:rPr lang="en-US" dirty="0">
                <a:solidFill>
                  <a:schemeClr val="bg2"/>
                </a:solidFill>
                <a:latin typeface="Calibri" panose="020F0502020204030204" pitchFamily="34" charset="0"/>
              </a:rPr>
              <a:t>Philip Leiber, Director of Finance &amp; Administration</a:t>
            </a:r>
            <a:endParaRPr lang="en-US" dirty="0">
              <a:solidFill>
                <a:schemeClr val="bg2"/>
              </a:solidFill>
            </a:endParaRPr>
          </a:p>
        </p:txBody>
      </p:sp>
    </p:spTree>
    <p:extLst>
      <p:ext uri="{BB962C8B-B14F-4D97-AF65-F5344CB8AC3E}">
        <p14:creationId xmlns:p14="http://schemas.microsoft.com/office/powerpoint/2010/main" val="3782640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85800"/>
          </a:xfrm>
        </p:spPr>
        <p:txBody>
          <a:bodyPr>
            <a:normAutofit fontScale="90000"/>
          </a:bodyPr>
          <a:lstStyle/>
          <a:p>
            <a:r>
              <a:rPr lang="en-US" altLang="en-US" dirty="0"/>
              <a:t>Recommended Board Action-</a:t>
            </a:r>
            <a:endParaRPr lang="en-US" sz="3800" dirty="0">
              <a:solidFill>
                <a:schemeClr val="tx1"/>
              </a:solidFill>
            </a:endParaRPr>
          </a:p>
        </p:txBody>
      </p:sp>
      <p:sp>
        <p:nvSpPr>
          <p:cNvPr id="4" name="Slide Number Placeholder 3"/>
          <p:cNvSpPr>
            <a:spLocks noGrp="1"/>
          </p:cNvSpPr>
          <p:nvPr>
            <p:ph type="sldNum" sz="quarter" idx="4"/>
          </p:nvPr>
        </p:nvSpPr>
        <p:spPr>
          <a:xfrm>
            <a:off x="6858000" y="6492875"/>
            <a:ext cx="2133600" cy="365125"/>
          </a:xfrm>
        </p:spPr>
        <p:txBody>
          <a:bodyPr/>
          <a:lstStyle/>
          <a:p>
            <a:fld id="{2DD50A4B-3DE4-48A8-8442-FB6131730E04}" type="slidenum">
              <a:rPr lang="en-US" smtClean="0"/>
              <a:pPr/>
              <a:t>10</a:t>
            </a:fld>
            <a:endParaRPr lang="en-US" dirty="0"/>
          </a:p>
        </p:txBody>
      </p:sp>
      <p:sp>
        <p:nvSpPr>
          <p:cNvPr id="5" name="Content Placeholder 4"/>
          <p:cNvSpPr>
            <a:spLocks noGrp="1"/>
          </p:cNvSpPr>
          <p:nvPr>
            <p:ph idx="1"/>
          </p:nvPr>
        </p:nvSpPr>
        <p:spPr>
          <a:xfrm>
            <a:off x="155448" y="1260475"/>
            <a:ext cx="8531352" cy="5257800"/>
          </a:xfrm>
        </p:spPr>
        <p:txBody>
          <a:bodyPr>
            <a:normAutofit fontScale="70000" lnSpcReduction="20000"/>
          </a:bodyPr>
          <a:lstStyle/>
          <a:p>
            <a:r>
              <a:rPr lang="en-US" sz="2900" dirty="0"/>
              <a:t>Approve Issuance Resolution that provides for:</a:t>
            </a:r>
          </a:p>
          <a:p>
            <a:pPr lvl="1"/>
            <a:r>
              <a:rPr lang="en-US" dirty="0"/>
              <a:t>Authorization for the issuance of Refunding Bonds;</a:t>
            </a:r>
          </a:p>
          <a:p>
            <a:pPr lvl="1"/>
            <a:r>
              <a:rPr lang="en-US" dirty="0"/>
              <a:t>Approval of Indenture (the legal contract specifying the important features of bonds--maturity date, timing of interest payments, method of interest calculation, and security for the bonds, </a:t>
            </a:r>
            <a:r>
              <a:rPr lang="en-US" dirty="0" err="1"/>
              <a:t>etc</a:t>
            </a:r>
            <a:r>
              <a:rPr lang="en-US" dirty="0"/>
              <a:t>); </a:t>
            </a:r>
          </a:p>
          <a:p>
            <a:pPr lvl="1"/>
            <a:r>
              <a:rPr lang="en-US" dirty="0"/>
              <a:t>Refinancing of the 2009 Certificates;</a:t>
            </a:r>
          </a:p>
          <a:p>
            <a:pPr lvl="1"/>
            <a:r>
              <a:rPr lang="en-US" dirty="0"/>
              <a:t>Sale of Refunding Bonds via negotiated sale to Piper </a:t>
            </a:r>
            <a:r>
              <a:rPr lang="en-US" dirty="0" err="1"/>
              <a:t>Jaffray</a:t>
            </a:r>
            <a:r>
              <a:rPr lang="en-US" dirty="0"/>
              <a:t> under the terms of the Bond Purchase Contract;</a:t>
            </a:r>
          </a:p>
          <a:p>
            <a:pPr lvl="1"/>
            <a:r>
              <a:rPr lang="en-US" dirty="0"/>
              <a:t>Approval of the preliminary Official Statement.   Provides description of bonds to prospective investors. Includes:  (a) description of the bonds and the legal documents governing them; (b) description of Central San; and (c) the most recently available audited financial statements of Central San;</a:t>
            </a:r>
          </a:p>
          <a:p>
            <a:pPr lvl="1"/>
            <a:r>
              <a:rPr lang="en-US" dirty="0"/>
              <a:t>Approval of the Continuing Disclosure Certificate.  Commits Central San to publish annually certain information to bondholders;</a:t>
            </a:r>
          </a:p>
          <a:p>
            <a:pPr lvl="1"/>
            <a:r>
              <a:rPr lang="en-US" dirty="0"/>
              <a:t>Adoption of documents in substantially final form.  The documents are in substantially final form, except for numbers which are subject to the results of the bond sale; and</a:t>
            </a:r>
          </a:p>
          <a:p>
            <a:pPr lvl="1"/>
            <a:r>
              <a:rPr lang="en-US" dirty="0"/>
              <a:t>Authorizes the Board President, the General Manager, the Director of Finance and Administration, and any and all other officers of Central San to take any and all actions to consummate the transactions described.</a:t>
            </a:r>
          </a:p>
        </p:txBody>
      </p:sp>
    </p:spTree>
    <p:extLst>
      <p:ext uri="{BB962C8B-B14F-4D97-AF65-F5344CB8AC3E}">
        <p14:creationId xmlns:p14="http://schemas.microsoft.com/office/powerpoint/2010/main" val="4273117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85800"/>
          </a:xfrm>
        </p:spPr>
        <p:txBody>
          <a:bodyPr>
            <a:normAutofit fontScale="90000"/>
          </a:bodyPr>
          <a:lstStyle/>
          <a:p>
            <a:r>
              <a:rPr lang="en-US" altLang="en-US" dirty="0"/>
              <a:t>Questions?</a:t>
            </a:r>
            <a:endParaRPr lang="en-US" sz="3800" dirty="0">
              <a:solidFill>
                <a:schemeClr val="tx1"/>
              </a:solidFill>
            </a:endParaRPr>
          </a:p>
        </p:txBody>
      </p:sp>
      <p:sp>
        <p:nvSpPr>
          <p:cNvPr id="4" name="Slide Number Placeholder 3"/>
          <p:cNvSpPr>
            <a:spLocks noGrp="1"/>
          </p:cNvSpPr>
          <p:nvPr>
            <p:ph type="sldNum" sz="quarter" idx="4"/>
          </p:nvPr>
        </p:nvSpPr>
        <p:spPr>
          <a:xfrm>
            <a:off x="6858000" y="6492875"/>
            <a:ext cx="2133600" cy="365125"/>
          </a:xfrm>
        </p:spPr>
        <p:txBody>
          <a:bodyPr/>
          <a:lstStyle/>
          <a:p>
            <a:fld id="{2DD50A4B-3DE4-48A8-8442-FB6131730E04}" type="slidenum">
              <a:rPr lang="en-US" smtClean="0"/>
              <a:pPr/>
              <a:t>11</a:t>
            </a:fld>
            <a:endParaRPr lang="en-US" dirty="0"/>
          </a:p>
        </p:txBody>
      </p:sp>
    </p:spTree>
    <p:extLst>
      <p:ext uri="{BB962C8B-B14F-4D97-AF65-F5344CB8AC3E}">
        <p14:creationId xmlns:p14="http://schemas.microsoft.com/office/powerpoint/2010/main" val="56916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cs typeface="Calibri" pitchFamily="34" charset="0"/>
              </a:rPr>
              <a:t>Financing Team</a:t>
            </a:r>
          </a:p>
        </p:txBody>
      </p:sp>
      <p:sp>
        <p:nvSpPr>
          <p:cNvPr id="3" name="Slide Number Placeholder 2"/>
          <p:cNvSpPr>
            <a:spLocks noGrp="1"/>
          </p:cNvSpPr>
          <p:nvPr>
            <p:ph type="sldNum" sz="quarter" idx="4"/>
          </p:nvPr>
        </p:nvSpPr>
        <p:spPr/>
        <p:txBody>
          <a:bodyPr/>
          <a:lstStyle/>
          <a:p>
            <a:fld id="{2DD50A4B-3DE4-48A8-8442-FB6131730E04}" type="slidenum">
              <a:rPr lang="en-US" smtClean="0">
                <a:latin typeface="Calibri" pitchFamily="34" charset="0"/>
                <a:cs typeface="Calibri" pitchFamily="34" charset="0"/>
              </a:rPr>
              <a:pPr/>
              <a:t>2</a:t>
            </a:fld>
            <a:endParaRPr lang="en-US" dirty="0">
              <a:latin typeface="Calibri" pitchFamily="34" charset="0"/>
              <a:cs typeface="Calibri" pitchFamily="34" charset="0"/>
            </a:endParaRPr>
          </a:p>
        </p:txBody>
      </p:sp>
      <p:sp>
        <p:nvSpPr>
          <p:cNvPr id="6" name="TextBox 5"/>
          <p:cNvSpPr txBox="1"/>
          <p:nvPr/>
        </p:nvSpPr>
        <p:spPr>
          <a:xfrm>
            <a:off x="1524000" y="1600200"/>
            <a:ext cx="6248400" cy="1600438"/>
          </a:xfrm>
          <a:prstGeom prst="rect">
            <a:avLst/>
          </a:prstGeom>
          <a:noFill/>
        </p:spPr>
        <p:txBody>
          <a:bodyPr wrap="square" rtlCol="0">
            <a:spAutoFit/>
          </a:bodyPr>
          <a:lstStyle/>
          <a:p>
            <a:pPr algn="ctr"/>
            <a:r>
              <a:rPr lang="en-US" b="1" dirty="0">
                <a:latin typeface="Calibri" panose="020F0502020204030204" pitchFamily="34" charset="0"/>
              </a:rPr>
              <a:t>Central Contra Costa Sanitary District</a:t>
            </a:r>
          </a:p>
          <a:p>
            <a:pPr algn="ctr"/>
            <a:r>
              <a:rPr lang="en-US" sz="1600" dirty="0">
                <a:latin typeface="Calibri" panose="020F0502020204030204" pitchFamily="34" charset="0"/>
              </a:rPr>
              <a:t>Roger S. Bailey, General Manager</a:t>
            </a:r>
          </a:p>
          <a:p>
            <a:pPr algn="ctr"/>
            <a:r>
              <a:rPr lang="en-US" sz="1600" dirty="0">
                <a:latin typeface="Calibri" panose="020F0502020204030204" pitchFamily="34" charset="0"/>
              </a:rPr>
              <a:t>Ann Sasaki, Deputy General Manager</a:t>
            </a:r>
          </a:p>
          <a:p>
            <a:pPr algn="ctr"/>
            <a:r>
              <a:rPr lang="en-US" sz="1600" dirty="0">
                <a:latin typeface="Calibri" panose="020F0502020204030204" pitchFamily="34" charset="0"/>
              </a:rPr>
              <a:t>Philip Leiber, Director of Finance &amp; Administration</a:t>
            </a:r>
          </a:p>
          <a:p>
            <a:pPr algn="ctr"/>
            <a:r>
              <a:rPr lang="en-US" sz="1600" dirty="0">
                <a:latin typeface="Calibri" panose="020F0502020204030204" pitchFamily="34" charset="0"/>
              </a:rPr>
              <a:t>Jean-Marc Petit, Director of Engineering and Technical Services </a:t>
            </a:r>
          </a:p>
          <a:p>
            <a:pPr algn="ctr"/>
            <a:r>
              <a:rPr lang="en-US" sz="1600" dirty="0">
                <a:latin typeface="Calibri" panose="020F0502020204030204" pitchFamily="34" charset="0"/>
              </a:rPr>
              <a:t>Thea Vassallo, Finance Manager</a:t>
            </a:r>
          </a:p>
        </p:txBody>
      </p:sp>
      <p:sp>
        <p:nvSpPr>
          <p:cNvPr id="7" name="TextBox 6"/>
          <p:cNvSpPr txBox="1"/>
          <p:nvPr/>
        </p:nvSpPr>
        <p:spPr>
          <a:xfrm>
            <a:off x="533400" y="3657600"/>
            <a:ext cx="3810000" cy="1077218"/>
          </a:xfrm>
          <a:prstGeom prst="rect">
            <a:avLst/>
          </a:prstGeom>
          <a:noFill/>
        </p:spPr>
        <p:txBody>
          <a:bodyPr wrap="square" rtlCol="0">
            <a:spAutoFit/>
          </a:bodyPr>
          <a:lstStyle/>
          <a:p>
            <a:pPr algn="ctr"/>
            <a:r>
              <a:rPr lang="en-US" b="1" dirty="0">
                <a:latin typeface="Calibri" panose="020F0502020204030204" pitchFamily="34" charset="0"/>
              </a:rPr>
              <a:t>Financial Advisor</a:t>
            </a:r>
          </a:p>
          <a:p>
            <a:pPr algn="ctr"/>
            <a:r>
              <a:rPr lang="en-US" dirty="0">
                <a:latin typeface="Calibri" panose="020F0502020204030204" pitchFamily="34" charset="0"/>
              </a:rPr>
              <a:t>PFM Financial Advisors LLC</a:t>
            </a:r>
          </a:p>
          <a:p>
            <a:pPr algn="ctr"/>
            <a:r>
              <a:rPr lang="en-US" sz="1400" dirty="0">
                <a:latin typeface="Calibri" panose="020F0502020204030204" pitchFamily="34" charset="0"/>
              </a:rPr>
              <a:t>Sarah Hollenbeck, Managing Director</a:t>
            </a:r>
          </a:p>
          <a:p>
            <a:pPr algn="ctr"/>
            <a:r>
              <a:rPr lang="en-US" sz="1400" dirty="0">
                <a:latin typeface="Calibri" panose="020F0502020204030204" pitchFamily="34" charset="0"/>
              </a:rPr>
              <a:t>Nicholas Jones, Senior Managing Consultant</a:t>
            </a:r>
          </a:p>
        </p:txBody>
      </p:sp>
      <p:sp>
        <p:nvSpPr>
          <p:cNvPr id="8" name="TextBox 7"/>
          <p:cNvSpPr txBox="1"/>
          <p:nvPr/>
        </p:nvSpPr>
        <p:spPr>
          <a:xfrm>
            <a:off x="4876800" y="3647182"/>
            <a:ext cx="3733800" cy="1077218"/>
          </a:xfrm>
          <a:prstGeom prst="rect">
            <a:avLst/>
          </a:prstGeom>
          <a:noFill/>
        </p:spPr>
        <p:txBody>
          <a:bodyPr wrap="square" rtlCol="0">
            <a:spAutoFit/>
          </a:bodyPr>
          <a:lstStyle/>
          <a:p>
            <a:pPr algn="ctr"/>
            <a:r>
              <a:rPr lang="en-US" b="1" dirty="0">
                <a:latin typeface="Calibri" panose="020F0502020204030204" pitchFamily="34" charset="0"/>
              </a:rPr>
              <a:t>Bond &amp; Disclosure Counsel</a:t>
            </a:r>
          </a:p>
          <a:p>
            <a:pPr algn="ctr"/>
            <a:r>
              <a:rPr lang="en-US" dirty="0">
                <a:latin typeface="Calibri" panose="020F0502020204030204" pitchFamily="34" charset="0"/>
              </a:rPr>
              <a:t>Jones Hall</a:t>
            </a:r>
          </a:p>
          <a:p>
            <a:pPr algn="ctr"/>
            <a:r>
              <a:rPr lang="en-US" sz="1400" dirty="0">
                <a:latin typeface="Calibri" panose="020F0502020204030204" pitchFamily="34" charset="0"/>
              </a:rPr>
              <a:t>David Fama, Shareholder</a:t>
            </a:r>
          </a:p>
          <a:p>
            <a:pPr algn="ctr"/>
            <a:r>
              <a:rPr lang="en-US" sz="1400" dirty="0">
                <a:latin typeface="Calibri" panose="020F0502020204030204" pitchFamily="34" charset="0"/>
              </a:rPr>
              <a:t>James </a:t>
            </a:r>
            <a:r>
              <a:rPr lang="en-US" sz="1400" dirty="0" err="1">
                <a:latin typeface="Calibri" panose="020F0502020204030204" pitchFamily="34" charset="0"/>
              </a:rPr>
              <a:t>Wawrzyniak</a:t>
            </a:r>
            <a:r>
              <a:rPr lang="en-US" sz="1400" dirty="0">
                <a:latin typeface="Calibri" panose="020F0502020204030204" pitchFamily="34" charset="0"/>
              </a:rPr>
              <a:t> Jr., Shareholder</a:t>
            </a:r>
          </a:p>
        </p:txBody>
      </p:sp>
      <p:sp>
        <p:nvSpPr>
          <p:cNvPr id="9" name="TextBox 8"/>
          <p:cNvSpPr txBox="1"/>
          <p:nvPr/>
        </p:nvSpPr>
        <p:spPr>
          <a:xfrm>
            <a:off x="2209800" y="5105400"/>
            <a:ext cx="4648200" cy="1077218"/>
          </a:xfrm>
          <a:prstGeom prst="rect">
            <a:avLst/>
          </a:prstGeom>
          <a:noFill/>
        </p:spPr>
        <p:txBody>
          <a:bodyPr wrap="square" rtlCol="0">
            <a:spAutoFit/>
          </a:bodyPr>
          <a:lstStyle/>
          <a:p>
            <a:pPr algn="ctr"/>
            <a:r>
              <a:rPr lang="en-US" b="1" dirty="0">
                <a:latin typeface="Calibri" panose="020F0502020204030204" pitchFamily="34" charset="0"/>
              </a:rPr>
              <a:t>Underwriter</a:t>
            </a:r>
          </a:p>
          <a:p>
            <a:pPr algn="ctr"/>
            <a:r>
              <a:rPr lang="en-US" dirty="0">
                <a:latin typeface="Calibri" panose="020F0502020204030204" pitchFamily="34" charset="0"/>
              </a:rPr>
              <a:t>Piper Jaffray</a:t>
            </a:r>
          </a:p>
          <a:p>
            <a:pPr algn="ctr"/>
            <a:r>
              <a:rPr lang="en-US" sz="1400" dirty="0">
                <a:latin typeface="Calibri" panose="020F0502020204030204" pitchFamily="34" charset="0"/>
              </a:rPr>
              <a:t>Tom Innis, Managing Director</a:t>
            </a:r>
          </a:p>
          <a:p>
            <a:pPr algn="ctr"/>
            <a:r>
              <a:rPr lang="en-US" sz="1400" dirty="0">
                <a:latin typeface="Calibri" panose="020F0502020204030204" pitchFamily="34" charset="0"/>
              </a:rPr>
              <a:t>Greg Swartz, Senior Vice President</a:t>
            </a:r>
          </a:p>
        </p:txBody>
      </p:sp>
    </p:spTree>
    <p:extLst>
      <p:ext uri="{BB962C8B-B14F-4D97-AF65-F5344CB8AC3E}">
        <p14:creationId xmlns:p14="http://schemas.microsoft.com/office/powerpoint/2010/main" val="2775445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Overview of Financing</a:t>
            </a:r>
          </a:p>
        </p:txBody>
      </p:sp>
      <p:sp>
        <p:nvSpPr>
          <p:cNvPr id="4" name="Slide Number Placeholder 3"/>
          <p:cNvSpPr>
            <a:spLocks noGrp="1"/>
          </p:cNvSpPr>
          <p:nvPr>
            <p:ph type="sldNum" sz="quarter" idx="4"/>
          </p:nvPr>
        </p:nvSpPr>
        <p:spPr/>
        <p:txBody>
          <a:bodyPr/>
          <a:lstStyle/>
          <a:p>
            <a:fld id="{2DD50A4B-3DE4-48A8-8442-FB6131730E04}" type="slidenum">
              <a:rPr lang="en-US" smtClean="0"/>
              <a:pPr/>
              <a:t>3</a:t>
            </a:fld>
            <a:endParaRPr lang="en-US" dirty="0"/>
          </a:p>
        </p:txBody>
      </p:sp>
      <p:sp>
        <p:nvSpPr>
          <p:cNvPr id="5" name="Content Placeholder 4"/>
          <p:cNvSpPr>
            <a:spLocks noGrp="1"/>
          </p:cNvSpPr>
          <p:nvPr>
            <p:ph idx="1"/>
          </p:nvPr>
        </p:nvSpPr>
        <p:spPr>
          <a:xfrm>
            <a:off x="152400" y="1600200"/>
            <a:ext cx="8763000" cy="4953000"/>
          </a:xfrm>
        </p:spPr>
        <p:txBody>
          <a:bodyPr>
            <a:normAutofit/>
          </a:bodyPr>
          <a:lstStyle/>
          <a:p>
            <a:r>
              <a:rPr lang="en-US" sz="1900" dirty="0"/>
              <a:t>2018A: Approximately </a:t>
            </a:r>
            <a:r>
              <a:rPr lang="en-US" sz="1900" b="1" dirty="0"/>
              <a:t>$15.3 </a:t>
            </a:r>
            <a:r>
              <a:rPr lang="en-US" sz="1900" dirty="0"/>
              <a:t>million in tax-exempt Wastewater Revenue Refunding Bonds</a:t>
            </a:r>
          </a:p>
          <a:p>
            <a:pPr lvl="1"/>
            <a:r>
              <a:rPr lang="en-US" sz="1900" dirty="0"/>
              <a:t>Proceeds used to refund $19.635 million outstanding 2009A Wastewater Revenue Certificates of Participation (Taxable Build America Bonds)</a:t>
            </a:r>
          </a:p>
          <a:p>
            <a:pPr lvl="2"/>
            <a:r>
              <a:rPr lang="en-US" sz="1500" dirty="0"/>
              <a:t>2009A Certificates subject to Extraordinary Optional Prepayment based on reduction of BAB subsidy under sequestration</a:t>
            </a:r>
          </a:p>
          <a:p>
            <a:pPr lvl="1"/>
            <a:r>
              <a:rPr lang="en-US" sz="1900" dirty="0"/>
              <a:t>Final maturity: September 1, 2029</a:t>
            </a:r>
          </a:p>
          <a:p>
            <a:pPr marL="365760" lvl="1" indent="0">
              <a:buNone/>
            </a:pPr>
            <a:endParaRPr lang="en-US" sz="1900" dirty="0"/>
          </a:p>
          <a:p>
            <a:r>
              <a:rPr lang="en-US" sz="1900" dirty="0"/>
              <a:t>2018B: Approximately </a:t>
            </a:r>
            <a:r>
              <a:rPr lang="en-US" sz="1900" b="1" dirty="0"/>
              <a:t>$4.3 </a:t>
            </a:r>
            <a:r>
              <a:rPr lang="en-US" sz="1900" dirty="0"/>
              <a:t>million in taxable Wastewater Revenue Refunding Bonds</a:t>
            </a:r>
          </a:p>
          <a:p>
            <a:pPr lvl="1"/>
            <a:r>
              <a:rPr lang="en-US" sz="1900" dirty="0"/>
              <a:t>Proceeds used to advance refund the outstanding $6.98 million 2009B Wastewater Revenue Certificates of Participation</a:t>
            </a:r>
          </a:p>
          <a:p>
            <a:pPr lvl="1"/>
            <a:r>
              <a:rPr lang="en-US" sz="1900" dirty="0"/>
              <a:t>Final maturity: September 1, 2023</a:t>
            </a:r>
          </a:p>
          <a:p>
            <a:pPr marL="0" indent="0">
              <a:buNone/>
            </a:pPr>
            <a:endParaRPr lang="en-US" sz="1900" dirty="0"/>
          </a:p>
          <a:p>
            <a:pPr marL="0" indent="0">
              <a:buNone/>
            </a:pPr>
            <a:endParaRPr lang="en-US" dirty="0"/>
          </a:p>
        </p:txBody>
      </p:sp>
    </p:spTree>
    <p:extLst>
      <p:ext uri="{BB962C8B-B14F-4D97-AF65-F5344CB8AC3E}">
        <p14:creationId xmlns:p14="http://schemas.microsoft.com/office/powerpoint/2010/main" val="3634503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53400" cy="685800"/>
          </a:xfrm>
        </p:spPr>
        <p:txBody>
          <a:bodyPr>
            <a:normAutofit fontScale="90000"/>
          </a:bodyPr>
          <a:lstStyle/>
          <a:p>
            <a:r>
              <a:rPr lang="en-US" dirty="0"/>
              <a:t>Structuring Details</a:t>
            </a:r>
          </a:p>
        </p:txBody>
      </p:sp>
      <p:sp>
        <p:nvSpPr>
          <p:cNvPr id="4" name="Slide Number Placeholder 3"/>
          <p:cNvSpPr>
            <a:spLocks noGrp="1"/>
          </p:cNvSpPr>
          <p:nvPr>
            <p:ph type="sldNum" sz="quarter" idx="4"/>
          </p:nvPr>
        </p:nvSpPr>
        <p:spPr/>
        <p:txBody>
          <a:bodyPr/>
          <a:lstStyle/>
          <a:p>
            <a:fld id="{2DD50A4B-3DE4-48A8-8442-FB6131730E04}" type="slidenum">
              <a:rPr lang="en-US" smtClean="0"/>
              <a:pPr/>
              <a:t>4</a:t>
            </a:fld>
            <a:endParaRPr lang="en-US" dirty="0"/>
          </a:p>
        </p:txBody>
      </p:sp>
      <p:sp>
        <p:nvSpPr>
          <p:cNvPr id="5" name="Content Placeholder 4"/>
          <p:cNvSpPr>
            <a:spLocks noGrp="1"/>
          </p:cNvSpPr>
          <p:nvPr>
            <p:ph idx="1"/>
          </p:nvPr>
        </p:nvSpPr>
        <p:spPr>
          <a:xfrm>
            <a:off x="152400" y="1600200"/>
            <a:ext cx="8763000" cy="4953000"/>
          </a:xfrm>
        </p:spPr>
        <p:txBody>
          <a:bodyPr>
            <a:normAutofit/>
          </a:bodyPr>
          <a:lstStyle/>
          <a:p>
            <a:r>
              <a:rPr lang="en-US" sz="2000" dirty="0"/>
              <a:t>Generally the same debt amortization profile as the existing debt.</a:t>
            </a:r>
          </a:p>
          <a:p>
            <a:r>
              <a:rPr lang="en-US" sz="2000" dirty="0"/>
              <a:t>One credit rating (S&amp;P) for the refunding debt.</a:t>
            </a:r>
          </a:p>
          <a:p>
            <a:r>
              <a:rPr lang="en-US" sz="2000" dirty="0"/>
              <a:t>Debt Service Reserve Fund (DSRF) on new debt with consideration of issues surrounding the priority and security of Ad Valorem Property Tax. </a:t>
            </a:r>
          </a:p>
          <a:p>
            <a:pPr lvl="1"/>
            <a:r>
              <a:rPr lang="en-US" sz="1600" dirty="0"/>
              <a:t>Proceeding without a DSRF on the new bonds does not adversely affect legal arguments that could be raised in the event of potential State actions affecting Ad Valorem Property Tax. </a:t>
            </a:r>
          </a:p>
          <a:p>
            <a:pPr lvl="1"/>
            <a:r>
              <a:rPr lang="en-US" sz="1600" dirty="0"/>
              <a:t>Therefore, no DSRF.  Added optional Rate Stabilization Fund (RSF). </a:t>
            </a:r>
          </a:p>
          <a:p>
            <a:r>
              <a:rPr lang="en-US" sz="2000" dirty="0"/>
              <a:t>No Central Contra Costa Sanitary District Facilities Financing Authority approvals are necessary.</a:t>
            </a:r>
          </a:p>
          <a:p>
            <a:r>
              <a:rPr lang="en-US" sz="2000" dirty="0"/>
              <a:t>​The manner in which the existing bonds will be retired:  Series A - Extraordinary redemption, Series B - escrow and advance refund on a taxable basis. </a:t>
            </a:r>
            <a:br>
              <a:rPr lang="en-US" sz="2000" dirty="0"/>
            </a:br>
            <a:endParaRPr lang="en-US" sz="2000" dirty="0"/>
          </a:p>
        </p:txBody>
      </p:sp>
    </p:spTree>
    <p:extLst>
      <p:ext uri="{BB962C8B-B14F-4D97-AF65-F5344CB8AC3E}">
        <p14:creationId xmlns:p14="http://schemas.microsoft.com/office/powerpoint/2010/main" val="558556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Anticipated Savings</a:t>
            </a:r>
          </a:p>
        </p:txBody>
      </p:sp>
      <p:sp>
        <p:nvSpPr>
          <p:cNvPr id="3" name="Content Placeholder 2"/>
          <p:cNvSpPr>
            <a:spLocks noGrp="1"/>
          </p:cNvSpPr>
          <p:nvPr>
            <p:ph idx="1"/>
          </p:nvPr>
        </p:nvSpPr>
        <p:spPr>
          <a:xfrm>
            <a:off x="457200" y="1600200"/>
            <a:ext cx="3733800" cy="1981200"/>
          </a:xfrm>
        </p:spPr>
        <p:txBody>
          <a:bodyPr/>
          <a:lstStyle/>
          <a:p>
            <a:r>
              <a:rPr lang="en-US" sz="2000" dirty="0"/>
              <a:t>Total cash flow savings estimated at $8.1 million</a:t>
            </a:r>
          </a:p>
          <a:p>
            <a:pPr lvl="1"/>
            <a:endParaRPr lang="en-US" sz="1600" dirty="0"/>
          </a:p>
          <a:p>
            <a:r>
              <a:rPr lang="en-US" sz="2000" dirty="0"/>
              <a:t>Equivalent to $2.4 million Net Present Value savings</a:t>
            </a:r>
          </a:p>
          <a:p>
            <a:pPr marL="365760" lvl="1" indent="0">
              <a:buNone/>
            </a:pPr>
            <a:endParaRPr lang="en-US" sz="1600" dirty="0"/>
          </a:p>
          <a:p>
            <a:endParaRPr lang="en-US" dirty="0"/>
          </a:p>
        </p:txBody>
      </p:sp>
      <p:sp>
        <p:nvSpPr>
          <p:cNvPr id="4" name="Slide Number Placeholder 3"/>
          <p:cNvSpPr>
            <a:spLocks noGrp="1"/>
          </p:cNvSpPr>
          <p:nvPr>
            <p:ph type="sldNum" sz="quarter" idx="4"/>
          </p:nvPr>
        </p:nvSpPr>
        <p:spPr/>
        <p:txBody>
          <a:bodyPr/>
          <a:lstStyle/>
          <a:p>
            <a:fld id="{2DD50A4B-3DE4-48A8-8442-FB6131730E04}" type="slidenum">
              <a:rPr lang="en-US" smtClean="0"/>
              <a:pPr/>
              <a:t>5</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2207667204"/>
              </p:ext>
            </p:extLst>
          </p:nvPr>
        </p:nvGraphicFramePr>
        <p:xfrm>
          <a:off x="4648200" y="1600200"/>
          <a:ext cx="3962400" cy="4143375"/>
        </p:xfrm>
        <a:graphic>
          <a:graphicData uri="http://schemas.openxmlformats.org/drawingml/2006/table">
            <a:tbl>
              <a:tblPr/>
              <a:tblGrid>
                <a:gridCol w="876300">
                  <a:extLst>
                    <a:ext uri="{9D8B030D-6E8A-4147-A177-3AD203B41FA5}">
                      <a16:colId xmlns:a16="http://schemas.microsoft.com/office/drawing/2014/main" val="20000"/>
                    </a:ext>
                  </a:extLst>
                </a:gridCol>
                <a:gridCol w="8763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tblGrid>
              <a:tr h="352425">
                <a:tc>
                  <a:txBody>
                    <a:bodyPr/>
                    <a:lstStyle/>
                    <a:p>
                      <a:pPr algn="r" rtl="0" fontAlgn="ctr"/>
                      <a:r>
                        <a:rPr lang="en-US" sz="1450" b="1" i="0" u="none" strike="noStrike" dirty="0">
                          <a:solidFill>
                            <a:srgbClr val="FFFFFF"/>
                          </a:solidFill>
                          <a:effectLst/>
                          <a:latin typeface="Tw Cen MT" panose="020B0602020104020603" pitchFamily="34" charset="0"/>
                        </a:rPr>
                        <a:t>Bond Year</a:t>
                      </a:r>
                    </a:p>
                  </a:txBody>
                  <a:tcPr marL="9525" marR="9525" marT="9525" marB="0" anchor="ctr">
                    <a:lnL>
                      <a:noFill/>
                    </a:lnL>
                    <a:lnR>
                      <a:noFill/>
                    </a:lnR>
                    <a:lnT>
                      <a:noFill/>
                    </a:lnT>
                    <a:lnB>
                      <a:noFill/>
                    </a:lnB>
                    <a:solidFill>
                      <a:srgbClr val="002060"/>
                    </a:solidFill>
                  </a:tcPr>
                </a:tc>
                <a:tc>
                  <a:txBody>
                    <a:bodyPr/>
                    <a:lstStyle/>
                    <a:p>
                      <a:pPr algn="r" rtl="0" fontAlgn="ctr"/>
                      <a:r>
                        <a:rPr lang="en-US" sz="1450" b="1" i="0" u="none" strike="noStrike" dirty="0">
                          <a:solidFill>
                            <a:srgbClr val="FFFFFF"/>
                          </a:solidFill>
                          <a:effectLst/>
                          <a:latin typeface="Tw Cen MT" panose="020B0602020104020603" pitchFamily="34" charset="0"/>
                        </a:rPr>
                        <a:t>2018A</a:t>
                      </a:r>
                    </a:p>
                  </a:txBody>
                  <a:tcPr marL="9525" marR="9525" marT="9525" marB="0" anchor="ctr">
                    <a:lnL>
                      <a:noFill/>
                    </a:lnL>
                    <a:lnR>
                      <a:noFill/>
                    </a:lnR>
                    <a:lnT>
                      <a:noFill/>
                    </a:lnT>
                    <a:lnB>
                      <a:noFill/>
                    </a:lnB>
                    <a:solidFill>
                      <a:srgbClr val="002060"/>
                    </a:solidFill>
                  </a:tcPr>
                </a:tc>
                <a:tc>
                  <a:txBody>
                    <a:bodyPr/>
                    <a:lstStyle/>
                    <a:p>
                      <a:pPr algn="r" rtl="0" fontAlgn="ctr"/>
                      <a:r>
                        <a:rPr lang="en-US" sz="1450" b="1" i="0" u="none" strike="noStrike" dirty="0">
                          <a:solidFill>
                            <a:srgbClr val="FFFFFF"/>
                          </a:solidFill>
                          <a:effectLst/>
                          <a:latin typeface="Tw Cen MT" panose="020B0602020104020603" pitchFamily="34" charset="0"/>
                        </a:rPr>
                        <a:t>2018B</a:t>
                      </a:r>
                    </a:p>
                  </a:txBody>
                  <a:tcPr marL="9525" marR="9525" marT="9525" marB="0" anchor="ctr">
                    <a:lnL>
                      <a:noFill/>
                    </a:lnL>
                    <a:lnR>
                      <a:noFill/>
                    </a:lnR>
                    <a:lnT>
                      <a:noFill/>
                    </a:lnT>
                    <a:lnB>
                      <a:noFill/>
                    </a:lnB>
                    <a:solidFill>
                      <a:srgbClr val="002060"/>
                    </a:solidFill>
                  </a:tcPr>
                </a:tc>
                <a:tc>
                  <a:txBody>
                    <a:bodyPr/>
                    <a:lstStyle/>
                    <a:p>
                      <a:pPr algn="r" rtl="0" fontAlgn="ctr"/>
                      <a:r>
                        <a:rPr lang="en-US" sz="1450" b="1" i="0" u="none" strike="noStrike" dirty="0">
                          <a:solidFill>
                            <a:srgbClr val="FFFFFF"/>
                          </a:solidFill>
                          <a:effectLst/>
                          <a:latin typeface="Tw Cen MT" panose="020B0602020104020603" pitchFamily="34" charset="0"/>
                        </a:rPr>
                        <a:t>Total Savings</a:t>
                      </a:r>
                    </a:p>
                  </a:txBody>
                  <a:tcPr marL="9525" marR="9525" marT="9525" marB="0" anchor="ctr">
                    <a:lnL>
                      <a:noFill/>
                    </a:lnL>
                    <a:lnR>
                      <a:noFill/>
                    </a:lnR>
                    <a:lnT>
                      <a:noFill/>
                    </a:lnT>
                    <a:lnB>
                      <a:noFill/>
                    </a:lnB>
                    <a:solidFill>
                      <a:srgbClr val="002060"/>
                    </a:solidFill>
                  </a:tcPr>
                </a:tc>
                <a:extLst>
                  <a:ext uri="{0D108BD9-81ED-4DB2-BD59-A6C34878D82A}">
                    <a16:rowId xmlns:a16="http://schemas.microsoft.com/office/drawing/2014/main" val="10000"/>
                  </a:ext>
                </a:extLst>
              </a:tr>
              <a:tr h="257175">
                <a:tc>
                  <a:txBody>
                    <a:bodyPr/>
                    <a:lstStyle/>
                    <a:p>
                      <a:pPr algn="r" rtl="0" fontAlgn="ctr"/>
                      <a:r>
                        <a:rPr lang="en-US" sz="1200" b="0" i="0" u="none" strike="noStrike" dirty="0">
                          <a:solidFill>
                            <a:srgbClr val="000000"/>
                          </a:solidFill>
                          <a:effectLst/>
                          <a:latin typeface="Tw Cen MT" panose="020B0602020104020603" pitchFamily="34" charset="0"/>
                        </a:rPr>
                        <a:t>9/1/2019</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$70,158 </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$638,758 </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$708,916 </a:t>
                      </a:r>
                    </a:p>
                  </a:txBody>
                  <a:tcPr marL="9525" marR="9525" marT="9525" marB="0" anchor="ctr">
                    <a:lnL>
                      <a:noFill/>
                    </a:lnL>
                    <a:lnR>
                      <a:noFill/>
                    </a:lnR>
                    <a:lnT>
                      <a:noFill/>
                    </a:lnT>
                    <a:lnB>
                      <a:noFill/>
                    </a:lnB>
                  </a:tcPr>
                </a:tc>
                <a:extLst>
                  <a:ext uri="{0D108BD9-81ED-4DB2-BD59-A6C34878D82A}">
                    <a16:rowId xmlns:a16="http://schemas.microsoft.com/office/drawing/2014/main" val="10001"/>
                  </a:ext>
                </a:extLst>
              </a:tr>
              <a:tr h="304800">
                <a:tc>
                  <a:txBody>
                    <a:bodyPr/>
                    <a:lstStyle/>
                    <a:p>
                      <a:pPr algn="r" rtl="0" fontAlgn="ctr"/>
                      <a:r>
                        <a:rPr lang="en-US" sz="1200" b="0" i="0" u="none" strike="noStrike" dirty="0">
                          <a:solidFill>
                            <a:srgbClr val="000000"/>
                          </a:solidFill>
                          <a:effectLst/>
                          <a:latin typeface="Tw Cen MT" panose="020B0602020104020603" pitchFamily="34" charset="0"/>
                        </a:rPr>
                        <a:t>9/1/2020</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476,404</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652,419</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1,128,823 </a:t>
                      </a: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304800">
                <a:tc>
                  <a:txBody>
                    <a:bodyPr/>
                    <a:lstStyle/>
                    <a:p>
                      <a:pPr algn="r" rtl="0" fontAlgn="ctr"/>
                      <a:r>
                        <a:rPr lang="en-US" sz="1200" b="0" i="0" u="none" strike="noStrike">
                          <a:solidFill>
                            <a:srgbClr val="000000"/>
                          </a:solidFill>
                          <a:effectLst/>
                          <a:latin typeface="Tw Cen MT" panose="020B0602020104020603" pitchFamily="34" charset="0"/>
                        </a:rPr>
                        <a:t>9/1/2021</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477,702</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651,451</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1,129,154 </a:t>
                      </a: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04800">
                <a:tc>
                  <a:txBody>
                    <a:bodyPr/>
                    <a:lstStyle/>
                    <a:p>
                      <a:pPr algn="r" rtl="0" fontAlgn="ctr"/>
                      <a:r>
                        <a:rPr lang="en-US" sz="1200" b="0" i="0" u="none" strike="noStrike">
                          <a:solidFill>
                            <a:srgbClr val="000000"/>
                          </a:solidFill>
                          <a:effectLst/>
                          <a:latin typeface="Tw Cen MT" panose="020B0602020104020603" pitchFamily="34" charset="0"/>
                        </a:rPr>
                        <a:t>9/1/2022</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474,944</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654,221</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1,129,165 </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04800">
                <a:tc>
                  <a:txBody>
                    <a:bodyPr/>
                    <a:lstStyle/>
                    <a:p>
                      <a:pPr algn="r" rtl="0" fontAlgn="ctr"/>
                      <a:r>
                        <a:rPr lang="en-US" sz="1200" b="0" i="0" u="none" strike="noStrike">
                          <a:solidFill>
                            <a:srgbClr val="000000"/>
                          </a:solidFill>
                          <a:effectLst/>
                          <a:latin typeface="Tw Cen MT" panose="020B0602020104020603" pitchFamily="34" charset="0"/>
                        </a:rPr>
                        <a:t>9/1/2023</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476,482</a:t>
                      </a:r>
                    </a:p>
                  </a:txBody>
                  <a:tcPr marL="9525" marR="9525" marT="9525"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Tw Cen MT" panose="020B0602020104020603" pitchFamily="34" charset="0"/>
                        </a:rPr>
                        <a:t>650,384</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1,126,866 </a:t>
                      </a: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171450">
                <a:tc>
                  <a:txBody>
                    <a:bodyPr/>
                    <a:lstStyle/>
                    <a:p>
                      <a:pPr algn="r" rtl="0" fontAlgn="ctr"/>
                      <a:r>
                        <a:rPr lang="en-US" sz="1200" b="0" i="0" u="none" strike="noStrike">
                          <a:solidFill>
                            <a:srgbClr val="000000"/>
                          </a:solidFill>
                          <a:effectLst/>
                          <a:latin typeface="Tw Cen MT" panose="020B0602020104020603" pitchFamily="34" charset="0"/>
                        </a:rPr>
                        <a:t>9/1/2024</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477,565</a:t>
                      </a:r>
                    </a:p>
                  </a:txBody>
                  <a:tcPr marL="9525" marR="9525" marT="9525" marB="0" anchor="ctr">
                    <a:lnL>
                      <a:noFill/>
                    </a:lnL>
                    <a:lnR>
                      <a:noFill/>
                    </a:lnR>
                    <a:lnT>
                      <a:noFill/>
                    </a:lnT>
                    <a:lnB>
                      <a:noFill/>
                    </a:lnB>
                  </a:tcPr>
                </a:tc>
                <a:tc>
                  <a:txBody>
                    <a:bodyPr/>
                    <a:lstStyle/>
                    <a:p>
                      <a:pPr algn="r" rtl="0" fontAlgn="ct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477,565 </a:t>
                      </a:r>
                    </a:p>
                  </a:txBody>
                  <a:tcPr marL="9525" marR="9525" marT="9525" marB="0" anchor="ctr">
                    <a:lnL>
                      <a:noFill/>
                    </a:lnL>
                    <a:lnR>
                      <a:noFill/>
                    </a:lnR>
                    <a:lnT>
                      <a:noFill/>
                    </a:lnT>
                    <a:lnB>
                      <a:noFill/>
                    </a:lnB>
                  </a:tcPr>
                </a:tc>
                <a:extLst>
                  <a:ext uri="{0D108BD9-81ED-4DB2-BD59-A6C34878D82A}">
                    <a16:rowId xmlns:a16="http://schemas.microsoft.com/office/drawing/2014/main" val="10006"/>
                  </a:ext>
                </a:extLst>
              </a:tr>
              <a:tr h="200025">
                <a:tc>
                  <a:txBody>
                    <a:bodyPr/>
                    <a:lstStyle/>
                    <a:p>
                      <a:pPr algn="r" rtl="0" fontAlgn="ctr"/>
                      <a:r>
                        <a:rPr lang="en-US" sz="1200" b="0" i="0" u="none" strike="noStrike" dirty="0">
                          <a:solidFill>
                            <a:srgbClr val="000000"/>
                          </a:solidFill>
                          <a:effectLst/>
                          <a:latin typeface="Tw Cen MT" panose="020B0602020104020603" pitchFamily="34" charset="0"/>
                        </a:rPr>
                        <a:t>9/1/2025</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478,226</a:t>
                      </a:r>
                    </a:p>
                  </a:txBody>
                  <a:tcPr marL="9525" marR="9525" marT="9525" marB="0" anchor="ctr">
                    <a:lnL>
                      <a:noFill/>
                    </a:lnL>
                    <a:lnR>
                      <a:noFill/>
                    </a:lnR>
                    <a:lnT>
                      <a:noFill/>
                    </a:lnT>
                    <a:lnB>
                      <a:noFill/>
                    </a:lnB>
                  </a:tcPr>
                </a:tc>
                <a:tc>
                  <a:txBody>
                    <a:bodyPr/>
                    <a:lstStyle/>
                    <a:p>
                      <a:pPr algn="r" rtl="0" fontAlgn="ct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478,226 </a:t>
                      </a:r>
                    </a:p>
                  </a:txBody>
                  <a:tcPr marL="9525" marR="9525" marT="9525" marB="0" anchor="ctr">
                    <a:lnL>
                      <a:noFill/>
                    </a:lnL>
                    <a:lnR>
                      <a:noFill/>
                    </a:lnR>
                    <a:lnT>
                      <a:noFill/>
                    </a:lnT>
                    <a:lnB>
                      <a:noFill/>
                    </a:lnB>
                  </a:tcPr>
                </a:tc>
                <a:extLst>
                  <a:ext uri="{0D108BD9-81ED-4DB2-BD59-A6C34878D82A}">
                    <a16:rowId xmlns:a16="http://schemas.microsoft.com/office/drawing/2014/main" val="10007"/>
                  </a:ext>
                </a:extLst>
              </a:tr>
              <a:tr h="200025">
                <a:tc>
                  <a:txBody>
                    <a:bodyPr/>
                    <a:lstStyle/>
                    <a:p>
                      <a:pPr algn="r" rtl="0" fontAlgn="ctr"/>
                      <a:r>
                        <a:rPr lang="en-US" sz="1200" b="0" i="0" u="none" strike="noStrike">
                          <a:solidFill>
                            <a:srgbClr val="000000"/>
                          </a:solidFill>
                          <a:effectLst/>
                          <a:latin typeface="Tw Cen MT" panose="020B0602020104020603" pitchFamily="34" charset="0"/>
                        </a:rPr>
                        <a:t>9/1/2026</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478,402</a:t>
                      </a:r>
                    </a:p>
                  </a:txBody>
                  <a:tcPr marL="9525" marR="9525" marT="9525" marB="0" anchor="ctr">
                    <a:lnL>
                      <a:noFill/>
                    </a:lnL>
                    <a:lnR>
                      <a:noFill/>
                    </a:lnR>
                    <a:lnT>
                      <a:noFill/>
                    </a:lnT>
                    <a:lnB>
                      <a:noFill/>
                    </a:lnB>
                  </a:tcPr>
                </a:tc>
                <a:tc>
                  <a:txBody>
                    <a:bodyPr/>
                    <a:lstStyle/>
                    <a:p>
                      <a:pPr algn="r" rtl="0" fontAlgn="ctr"/>
                      <a:endParaRPr lang="en-US" sz="18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478,402 </a:t>
                      </a:r>
                    </a:p>
                  </a:txBody>
                  <a:tcPr marL="9525" marR="9525" marT="9525" marB="0" anchor="ctr">
                    <a:lnL>
                      <a:noFill/>
                    </a:lnL>
                    <a:lnR>
                      <a:noFill/>
                    </a:lnR>
                    <a:lnT>
                      <a:noFill/>
                    </a:lnT>
                    <a:lnB>
                      <a:noFill/>
                    </a:lnB>
                  </a:tcPr>
                </a:tc>
                <a:extLst>
                  <a:ext uri="{0D108BD9-81ED-4DB2-BD59-A6C34878D82A}">
                    <a16:rowId xmlns:a16="http://schemas.microsoft.com/office/drawing/2014/main" val="10008"/>
                  </a:ext>
                </a:extLst>
              </a:tr>
              <a:tr h="291465">
                <a:tc>
                  <a:txBody>
                    <a:bodyPr/>
                    <a:lstStyle/>
                    <a:p>
                      <a:pPr algn="r" rtl="0" fontAlgn="ctr"/>
                      <a:r>
                        <a:rPr lang="en-US" sz="1200" b="0" i="0" u="none" strike="noStrike">
                          <a:solidFill>
                            <a:srgbClr val="000000"/>
                          </a:solidFill>
                          <a:effectLst/>
                          <a:latin typeface="Tw Cen MT" panose="020B0602020104020603" pitchFamily="34" charset="0"/>
                        </a:rPr>
                        <a:t>9/1/2027</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473,581</a:t>
                      </a:r>
                    </a:p>
                  </a:txBody>
                  <a:tcPr marL="9525" marR="9525" marT="9525" marB="0" anchor="ctr">
                    <a:lnL>
                      <a:noFill/>
                    </a:lnL>
                    <a:lnR>
                      <a:noFill/>
                    </a:lnR>
                    <a:lnT>
                      <a:noFill/>
                    </a:lnT>
                    <a:lnB>
                      <a:noFill/>
                    </a:lnB>
                  </a:tcPr>
                </a:tc>
                <a:tc>
                  <a:txBody>
                    <a:bodyPr/>
                    <a:lstStyle/>
                    <a:p>
                      <a:pPr algn="r" rtl="0" fontAlgn="ctr"/>
                      <a:endParaRPr lang="en-US" sz="18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473,581 </a:t>
                      </a:r>
                    </a:p>
                  </a:txBody>
                  <a:tcPr marL="9525" marR="9525" marT="9525" marB="0" anchor="ctr">
                    <a:lnL>
                      <a:noFill/>
                    </a:lnL>
                    <a:lnR>
                      <a:noFill/>
                    </a:lnR>
                    <a:lnT>
                      <a:noFill/>
                    </a:lnT>
                    <a:lnB>
                      <a:noFill/>
                    </a:lnB>
                  </a:tcPr>
                </a:tc>
                <a:extLst>
                  <a:ext uri="{0D108BD9-81ED-4DB2-BD59-A6C34878D82A}">
                    <a16:rowId xmlns:a16="http://schemas.microsoft.com/office/drawing/2014/main" val="10009"/>
                  </a:ext>
                </a:extLst>
              </a:tr>
              <a:tr h="304800">
                <a:tc>
                  <a:txBody>
                    <a:bodyPr/>
                    <a:lstStyle/>
                    <a:p>
                      <a:pPr algn="r" rtl="0" fontAlgn="ctr"/>
                      <a:r>
                        <a:rPr lang="en-US" sz="1200" b="0" i="0" u="none" strike="noStrike">
                          <a:solidFill>
                            <a:srgbClr val="000000"/>
                          </a:solidFill>
                          <a:effectLst/>
                          <a:latin typeface="Tw Cen MT" panose="020B0602020104020603" pitchFamily="34" charset="0"/>
                        </a:rPr>
                        <a:t>9/1/2028</a:t>
                      </a: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474,012</a:t>
                      </a:r>
                    </a:p>
                  </a:txBody>
                  <a:tcPr marL="9525" marR="9525" marT="9525" marB="0" anchor="ctr">
                    <a:lnL>
                      <a:noFill/>
                    </a:lnL>
                    <a:lnR>
                      <a:noFill/>
                    </a:lnR>
                    <a:lnT>
                      <a:noFill/>
                    </a:lnT>
                    <a:lnB>
                      <a:noFill/>
                    </a:lnB>
                  </a:tcPr>
                </a:tc>
                <a:tc>
                  <a:txBody>
                    <a:bodyPr/>
                    <a:lstStyle/>
                    <a:p>
                      <a:pPr algn="r" rtl="0" fontAlgn="ctr"/>
                      <a:endParaRPr lang="en-US" sz="18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rtl="0" fontAlgn="ctr"/>
                      <a:r>
                        <a:rPr lang="en-US" sz="1200" b="0" i="0" u="none" strike="noStrike">
                          <a:solidFill>
                            <a:srgbClr val="000000"/>
                          </a:solidFill>
                          <a:effectLst/>
                          <a:latin typeface="Tw Cen MT" panose="020B0602020104020603" pitchFamily="34" charset="0"/>
                        </a:rPr>
                        <a:t>474,012 </a:t>
                      </a:r>
                    </a:p>
                  </a:txBody>
                  <a:tcPr marL="9525" marR="9525" marT="9525" marB="0" anchor="ctr">
                    <a:lnL>
                      <a:noFill/>
                    </a:lnL>
                    <a:lnR>
                      <a:noFill/>
                    </a:lnR>
                    <a:lnT>
                      <a:noFill/>
                    </a:lnT>
                    <a:lnB>
                      <a:noFill/>
                    </a:lnB>
                  </a:tcPr>
                </a:tc>
                <a:extLst>
                  <a:ext uri="{0D108BD9-81ED-4DB2-BD59-A6C34878D82A}">
                    <a16:rowId xmlns:a16="http://schemas.microsoft.com/office/drawing/2014/main" val="10010"/>
                  </a:ext>
                </a:extLst>
              </a:tr>
              <a:tr h="200025">
                <a:tc>
                  <a:txBody>
                    <a:bodyPr/>
                    <a:lstStyle/>
                    <a:p>
                      <a:pPr algn="r" rtl="0" fontAlgn="ctr"/>
                      <a:r>
                        <a:rPr lang="en-US" sz="1200" b="0" i="0" u="none" strike="noStrike">
                          <a:solidFill>
                            <a:srgbClr val="000000"/>
                          </a:solidFill>
                          <a:effectLst/>
                          <a:latin typeface="Tw Cen MT" panose="020B0602020104020603" pitchFamily="34" charset="0"/>
                        </a:rPr>
                        <a:t>9/1/2029</a:t>
                      </a:r>
                    </a:p>
                  </a:txBody>
                  <a:tcPr marL="9525" marR="9525" marT="9525" marB="0" anchor="ctr">
                    <a:lnL>
                      <a:noFill/>
                    </a:lnL>
                    <a:lnR>
                      <a:noFill/>
                    </a:lnR>
                    <a:lnT>
                      <a:noFill/>
                    </a:lnT>
                    <a:lnB w="25400" cap="flat" cmpd="dbl" algn="ctr">
                      <a:solidFill>
                        <a:srgbClr val="000000"/>
                      </a:solidFill>
                      <a:prstDash val="solid"/>
                      <a:round/>
                      <a:headEnd type="none" w="med" len="med"/>
                      <a:tailEnd type="none" w="med" len="med"/>
                    </a:lnB>
                  </a:tcPr>
                </a:tc>
                <a:tc>
                  <a:txBody>
                    <a:bodyPr/>
                    <a:lstStyle/>
                    <a:p>
                      <a:pPr algn="r" rtl="0" fontAlgn="ctr"/>
                      <a:r>
                        <a:rPr lang="en-US" sz="1200" b="0" i="0" u="none" strike="noStrike" dirty="0">
                          <a:solidFill>
                            <a:srgbClr val="000000"/>
                          </a:solidFill>
                          <a:effectLst/>
                          <a:latin typeface="Tw Cen MT" panose="020B0602020104020603" pitchFamily="34" charset="0"/>
                        </a:rPr>
                        <a:t>474,475</a:t>
                      </a:r>
                    </a:p>
                  </a:txBody>
                  <a:tcPr marL="9525" marR="9525" marT="9525" marB="0" anchor="ctr">
                    <a:lnL>
                      <a:noFill/>
                    </a:lnL>
                    <a:lnR>
                      <a:noFill/>
                    </a:lnR>
                    <a:lnT>
                      <a:noFill/>
                    </a:lnT>
                    <a:lnB w="25400" cap="flat" cmpd="dbl" algn="ctr">
                      <a:solidFill>
                        <a:srgbClr val="000000"/>
                      </a:solidFill>
                      <a:prstDash val="solid"/>
                      <a:round/>
                      <a:headEnd type="none" w="med" len="med"/>
                      <a:tailEnd type="none" w="med" len="med"/>
                    </a:lnB>
                  </a:tcPr>
                </a:tc>
                <a:tc>
                  <a:txBody>
                    <a:bodyPr/>
                    <a:lstStyle/>
                    <a:p>
                      <a:pPr algn="r" rtl="0"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a:noFill/>
                    </a:lnT>
                    <a:lnB w="25400" cap="flat" cmpd="dbl" algn="ctr">
                      <a:solidFill>
                        <a:srgbClr val="000000"/>
                      </a:solidFill>
                      <a:prstDash val="solid"/>
                      <a:round/>
                      <a:headEnd type="none" w="med" len="med"/>
                      <a:tailEnd type="none" w="med" len="med"/>
                    </a:lnB>
                  </a:tcPr>
                </a:tc>
                <a:tc>
                  <a:txBody>
                    <a:bodyPr/>
                    <a:lstStyle/>
                    <a:p>
                      <a:pPr algn="r" rtl="0" fontAlgn="ctr"/>
                      <a:r>
                        <a:rPr lang="en-US" sz="1200" b="0" i="0" u="none" strike="noStrike" dirty="0">
                          <a:solidFill>
                            <a:srgbClr val="000000"/>
                          </a:solidFill>
                          <a:effectLst/>
                          <a:latin typeface="Tw Cen MT" panose="020B0602020104020603" pitchFamily="34" charset="0"/>
                        </a:rPr>
                        <a:t>474,475 </a:t>
                      </a:r>
                    </a:p>
                  </a:txBody>
                  <a:tcPr marL="9525" marR="9525" marT="9525" marB="0" anchor="ctr">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78130">
                <a:tc>
                  <a:txBody>
                    <a:bodyPr/>
                    <a:lstStyle/>
                    <a:p>
                      <a:pPr algn="r" rtl="0" fontAlgn="ctr"/>
                      <a:r>
                        <a:rPr lang="en-US" sz="1200" b="1" i="0" u="none" strike="noStrike">
                          <a:solidFill>
                            <a:srgbClr val="000000"/>
                          </a:solidFill>
                          <a:effectLst/>
                          <a:latin typeface="Tw Cen MT" panose="020B0602020104020603" pitchFamily="34" charset="0"/>
                        </a:rPr>
                        <a:t>Total</a:t>
                      </a:r>
                    </a:p>
                  </a:txBody>
                  <a:tcPr marL="9525" marR="9525" marT="9525"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Tw Cen MT" panose="020B0602020104020603" pitchFamily="34" charset="0"/>
                        </a:rPr>
                        <a:t>$4,831,952 </a:t>
                      </a:r>
                    </a:p>
                  </a:txBody>
                  <a:tcPr marL="9525" marR="9525" marT="9525"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Tw Cen MT" panose="020B0602020104020603" pitchFamily="34" charset="0"/>
                        </a:rPr>
                        <a:t>$3,247,233 </a:t>
                      </a:r>
                    </a:p>
                  </a:txBody>
                  <a:tcPr marL="9525" marR="9525" marT="9525"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Tw Cen MT" panose="020B0602020104020603" pitchFamily="34" charset="0"/>
                        </a:rPr>
                        <a:t>$8,079,185 </a:t>
                      </a:r>
                    </a:p>
                  </a:txBody>
                  <a:tcPr marL="9525" marR="9525" marT="9525" marB="0" anchor="ctr">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304800">
                <a:tc gridSpan="4">
                  <a:txBody>
                    <a:bodyPr/>
                    <a:lstStyle/>
                    <a:p>
                      <a:pPr algn="l" rtl="0" fontAlgn="t"/>
                      <a:r>
                        <a:rPr lang="en-US" sz="1200" b="0" i="1" u="none" strike="noStrike" dirty="0">
                          <a:solidFill>
                            <a:srgbClr val="000000"/>
                          </a:solidFill>
                          <a:effectLst/>
                          <a:latin typeface="Tw Cen MT" panose="020B0602020104020603" pitchFamily="34" charset="0"/>
                        </a:rPr>
                        <a:t>*Preliminary, subject to change</a:t>
                      </a:r>
                    </a:p>
                  </a:txBody>
                  <a:tcPr marL="9525" marR="9525" marT="9525"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3"/>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502249678"/>
              </p:ext>
            </p:extLst>
          </p:nvPr>
        </p:nvGraphicFramePr>
        <p:xfrm>
          <a:off x="533400" y="3962400"/>
          <a:ext cx="3657599" cy="1371600"/>
        </p:xfrm>
        <a:graphic>
          <a:graphicData uri="http://schemas.openxmlformats.org/drawingml/2006/table">
            <a:tbl>
              <a:tblPr/>
              <a:tblGrid>
                <a:gridCol w="1012874">
                  <a:extLst>
                    <a:ext uri="{9D8B030D-6E8A-4147-A177-3AD203B41FA5}">
                      <a16:colId xmlns:a16="http://schemas.microsoft.com/office/drawing/2014/main" val="20000"/>
                    </a:ext>
                  </a:extLst>
                </a:gridCol>
                <a:gridCol w="956603">
                  <a:extLst>
                    <a:ext uri="{9D8B030D-6E8A-4147-A177-3AD203B41FA5}">
                      <a16:colId xmlns:a16="http://schemas.microsoft.com/office/drawing/2014/main" val="20001"/>
                    </a:ext>
                  </a:extLst>
                </a:gridCol>
                <a:gridCol w="844061">
                  <a:extLst>
                    <a:ext uri="{9D8B030D-6E8A-4147-A177-3AD203B41FA5}">
                      <a16:colId xmlns:a16="http://schemas.microsoft.com/office/drawing/2014/main" val="20002"/>
                    </a:ext>
                  </a:extLst>
                </a:gridCol>
                <a:gridCol w="844061">
                  <a:extLst>
                    <a:ext uri="{9D8B030D-6E8A-4147-A177-3AD203B41FA5}">
                      <a16:colId xmlns:a16="http://schemas.microsoft.com/office/drawing/2014/main" val="1016647538"/>
                    </a:ext>
                  </a:extLst>
                </a:gridCol>
              </a:tblGrid>
              <a:tr h="200025">
                <a:tc>
                  <a:txBody>
                    <a:bodyPr/>
                    <a:lstStyle/>
                    <a:p>
                      <a:pPr algn="ctr" rtl="0" fontAlgn="ctr"/>
                      <a:r>
                        <a:rPr lang="en-US" sz="1200" b="1" i="0" u="none" strike="noStrike" dirty="0">
                          <a:solidFill>
                            <a:srgbClr val="FFFFFF"/>
                          </a:solidFill>
                          <a:effectLst/>
                          <a:latin typeface="Tw Cen MT" panose="020B0602020104020603" pitchFamily="34" charset="0"/>
                        </a:rPr>
                        <a:t> </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rtl="0" fontAlgn="ctr"/>
                      <a:r>
                        <a:rPr lang="en-US" sz="1200" b="1" i="0" u="none" strike="noStrike" dirty="0">
                          <a:solidFill>
                            <a:srgbClr val="FFFFFF"/>
                          </a:solidFill>
                          <a:effectLst/>
                          <a:latin typeface="Tw Cen MT" panose="020B0602020104020603" pitchFamily="34" charset="0"/>
                        </a:rPr>
                        <a:t>2018A</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rtl="0" fontAlgn="ctr"/>
                      <a:r>
                        <a:rPr lang="en-US" sz="1200" b="1" i="0" u="none" strike="noStrike" dirty="0">
                          <a:solidFill>
                            <a:srgbClr val="FFFFFF"/>
                          </a:solidFill>
                          <a:effectLst/>
                          <a:latin typeface="Tw Cen MT" panose="020B0602020104020603" pitchFamily="34" charset="0"/>
                        </a:rPr>
                        <a:t>2018B</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rtl="0" fontAlgn="ctr"/>
                      <a:r>
                        <a:rPr lang="en-US" sz="1200" b="1" i="0" u="none" strike="noStrike" dirty="0">
                          <a:solidFill>
                            <a:srgbClr val="FFFFFF"/>
                          </a:solidFill>
                          <a:effectLst/>
                          <a:latin typeface="Tw Cen MT" panose="020B0602020104020603" pitchFamily="34" charset="0"/>
                        </a:rPr>
                        <a:t>Total</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238125">
                <a:tc>
                  <a:txBody>
                    <a:bodyPr/>
                    <a:lstStyle/>
                    <a:p>
                      <a:pPr algn="l" rtl="0" fontAlgn="b"/>
                      <a:r>
                        <a:rPr lang="en-US" sz="1200" b="0" i="0" u="none" strike="noStrike" dirty="0">
                          <a:solidFill>
                            <a:srgbClr val="000000"/>
                          </a:solidFill>
                          <a:effectLst/>
                          <a:latin typeface="Tw Cen MT" panose="020B0602020104020603" pitchFamily="34" charset="0"/>
                        </a:rPr>
                        <a:t>Cash Flow Savings</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rtl="0" fontAlgn="b"/>
                      <a:r>
                        <a:rPr lang="en-US" sz="1200" b="0" i="0" u="none" strike="noStrike" dirty="0">
                          <a:solidFill>
                            <a:srgbClr val="000000"/>
                          </a:solidFill>
                          <a:effectLst/>
                          <a:latin typeface="Tw Cen MT" panose="020B0602020104020603" pitchFamily="34" charset="0"/>
                        </a:rPr>
                        <a:t>$4,831,952 </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rtl="0" fontAlgn="b"/>
                      <a:r>
                        <a:rPr lang="en-US" sz="1200" b="0" i="0" u="none" strike="noStrike" dirty="0">
                          <a:solidFill>
                            <a:srgbClr val="000000"/>
                          </a:solidFill>
                          <a:effectLst/>
                          <a:latin typeface="Tw Cen MT" panose="020B0602020104020603" pitchFamily="34" charset="0"/>
                        </a:rPr>
                        <a:t>$3,247,233 </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rtl="0" fontAlgn="b"/>
                      <a:r>
                        <a:rPr lang="en-US" sz="1200" b="0" i="0" u="none" strike="noStrike" dirty="0">
                          <a:solidFill>
                            <a:srgbClr val="000000"/>
                          </a:solidFill>
                          <a:effectLst/>
                          <a:latin typeface="Tw Cen MT" panose="020B0602020104020603" pitchFamily="34" charset="0"/>
                        </a:rPr>
                        <a:t>$8,079,185 </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001"/>
                  </a:ext>
                </a:extLst>
              </a:tr>
              <a:tr h="238125">
                <a:tc>
                  <a:txBody>
                    <a:bodyPr/>
                    <a:lstStyle/>
                    <a:p>
                      <a:pPr algn="l" rtl="0" fontAlgn="b"/>
                      <a:r>
                        <a:rPr lang="en-US" sz="1200" b="0" i="0" u="none" strike="noStrike" dirty="0">
                          <a:solidFill>
                            <a:srgbClr val="000000"/>
                          </a:solidFill>
                          <a:effectLst/>
                          <a:latin typeface="Tw Cen MT" panose="020B0602020104020603" pitchFamily="34" charset="0"/>
                        </a:rPr>
                        <a:t>NPV Savings ($)</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rtl="0" fontAlgn="b"/>
                      <a:r>
                        <a:rPr lang="en-US" sz="1200" b="0" i="0" u="none" strike="noStrike" dirty="0">
                          <a:solidFill>
                            <a:srgbClr val="000000"/>
                          </a:solidFill>
                          <a:effectLst/>
                          <a:latin typeface="Tw Cen MT" panose="020B0602020104020603" pitchFamily="34" charset="0"/>
                        </a:rPr>
                        <a:t>$2,270,212 </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rtl="0" fontAlgn="b"/>
                      <a:r>
                        <a:rPr lang="en-US" sz="1200" b="0" i="0" u="none" strike="noStrike" dirty="0">
                          <a:solidFill>
                            <a:srgbClr val="000000"/>
                          </a:solidFill>
                          <a:effectLst/>
                          <a:latin typeface="Tw Cen MT" panose="020B0602020104020603" pitchFamily="34" charset="0"/>
                        </a:rPr>
                        <a:t>$157,976 </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rtl="0" fontAlgn="b"/>
                      <a:r>
                        <a:rPr lang="en-US" sz="1200" b="1" i="0" u="none" strike="noStrike" dirty="0">
                          <a:solidFill>
                            <a:srgbClr val="000000"/>
                          </a:solidFill>
                          <a:effectLst/>
                          <a:latin typeface="Tw Cen MT" panose="020B0602020104020603" pitchFamily="34" charset="0"/>
                        </a:rPr>
                        <a:t>$2,428,188 </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002"/>
                  </a:ext>
                </a:extLst>
              </a:tr>
              <a:tr h="419100">
                <a:tc>
                  <a:txBody>
                    <a:bodyPr/>
                    <a:lstStyle/>
                    <a:p>
                      <a:pPr algn="l" rtl="0" fontAlgn="b"/>
                      <a:r>
                        <a:rPr lang="en-US" sz="1200" b="0" i="0" u="none" strike="noStrike" dirty="0">
                          <a:solidFill>
                            <a:srgbClr val="000000"/>
                          </a:solidFill>
                          <a:effectLst/>
                          <a:latin typeface="Tw Cen MT" panose="020B0602020104020603" pitchFamily="34" charset="0"/>
                        </a:rPr>
                        <a:t>NPV Savings </a:t>
                      </a:r>
                      <a:br>
                        <a:rPr lang="en-US" sz="1200" b="0" i="0" u="none" strike="noStrike" dirty="0">
                          <a:solidFill>
                            <a:srgbClr val="000000"/>
                          </a:solidFill>
                          <a:effectLst/>
                          <a:latin typeface="Tw Cen MT" panose="020B0602020104020603" pitchFamily="34" charset="0"/>
                        </a:rPr>
                      </a:br>
                      <a:r>
                        <a:rPr lang="en-US" sz="1200" b="0" i="0" u="none" strike="noStrike" dirty="0">
                          <a:solidFill>
                            <a:srgbClr val="000000"/>
                          </a:solidFill>
                          <a:effectLst/>
                          <a:latin typeface="Tw Cen MT" panose="020B0602020104020603" pitchFamily="34" charset="0"/>
                        </a:rPr>
                        <a:t>(% of refunded par)</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rtl="0" fontAlgn="b"/>
                      <a:r>
                        <a:rPr lang="en-US" sz="1200" b="0" i="0" u="none" strike="noStrike" dirty="0">
                          <a:solidFill>
                            <a:srgbClr val="000000"/>
                          </a:solidFill>
                          <a:effectLst/>
                          <a:latin typeface="Tw Cen MT" panose="020B0602020104020603" pitchFamily="34" charset="0"/>
                        </a:rPr>
                        <a:t>11.56%</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rtl="0" fontAlgn="b"/>
                      <a:r>
                        <a:rPr lang="en-US" sz="1200" b="0" i="0" u="none" strike="noStrike" dirty="0">
                          <a:solidFill>
                            <a:srgbClr val="000000"/>
                          </a:solidFill>
                          <a:effectLst/>
                          <a:latin typeface="Tw Cen MT" panose="020B0602020104020603" pitchFamily="34" charset="0"/>
                        </a:rPr>
                        <a:t>2.26%</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r" rtl="0" fontAlgn="b"/>
                      <a:endParaRPr lang="en-US" sz="1200" b="0" i="0" u="none" strike="noStrike" dirty="0">
                        <a:solidFill>
                          <a:srgbClr val="000000"/>
                        </a:solidFill>
                        <a:effectLst/>
                        <a:latin typeface="Tw Cen MT" panose="020B0602020104020603" pitchFamily="34" charset="0"/>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60042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Legal Structure</a:t>
            </a:r>
          </a:p>
        </p:txBody>
      </p:sp>
      <p:sp>
        <p:nvSpPr>
          <p:cNvPr id="3" name="Content Placeholder 2"/>
          <p:cNvSpPr>
            <a:spLocks noGrp="1"/>
          </p:cNvSpPr>
          <p:nvPr>
            <p:ph idx="1"/>
          </p:nvPr>
        </p:nvSpPr>
        <p:spPr>
          <a:xfrm>
            <a:off x="228600" y="1371600"/>
            <a:ext cx="8610600" cy="5257800"/>
          </a:xfrm>
        </p:spPr>
        <p:txBody>
          <a:bodyPr>
            <a:noAutofit/>
          </a:bodyPr>
          <a:lstStyle/>
          <a:p>
            <a:r>
              <a:rPr lang="en-US" sz="1450" b="1" dirty="0"/>
              <a:t>Double Barrel Pledge</a:t>
            </a:r>
          </a:p>
          <a:p>
            <a:pPr lvl="1"/>
            <a:r>
              <a:rPr lang="en-US" sz="1450" dirty="0"/>
              <a:t>First lien on all of the Tax Revenues and Net Revenues in addition to all of the moneys in the Debt Service Fund (DSF)</a:t>
            </a:r>
          </a:p>
          <a:p>
            <a:endParaRPr lang="en-US" sz="500" dirty="0"/>
          </a:p>
          <a:p>
            <a:r>
              <a:rPr lang="en-US" sz="1450" b="1" dirty="0"/>
              <a:t>Flow of Funds</a:t>
            </a:r>
          </a:p>
          <a:p>
            <a:pPr lvl="1"/>
            <a:r>
              <a:rPr lang="en-US" sz="1450" dirty="0"/>
              <a:t>All Tax Revenues and Gross Revenues deposited to Wastewater System Fund immediately upon receipt</a:t>
            </a:r>
          </a:p>
          <a:p>
            <a:pPr lvl="1"/>
            <a:r>
              <a:rPr lang="en-US" sz="1450" dirty="0"/>
              <a:t>The first step is Tax Revenues transferred to the DSF, as needed for debt service</a:t>
            </a:r>
          </a:p>
          <a:p>
            <a:pPr lvl="1"/>
            <a:r>
              <a:rPr lang="en-US" sz="1450" dirty="0"/>
              <a:t>The second step is Net Revenues transferred to the DSF, as needed for debt service</a:t>
            </a:r>
          </a:p>
          <a:p>
            <a:pPr lvl="1"/>
            <a:endParaRPr lang="en-US" sz="500" dirty="0">
              <a:solidFill>
                <a:srgbClr val="FF0000"/>
              </a:solidFill>
            </a:endParaRPr>
          </a:p>
          <a:p>
            <a:r>
              <a:rPr lang="en-US" sz="1450" b="1" dirty="0"/>
              <a:t>Rate covenant</a:t>
            </a:r>
          </a:p>
          <a:p>
            <a:pPr lvl="1"/>
            <a:r>
              <a:rPr lang="en-US" sz="1450" dirty="0"/>
              <a:t>Produce Net Revenues (excluding capacity fees) which are sufficient in each Fiscal Year to provide Net Revenues which, together with the Tax Revenues, are at least equal to 125% of the aggregate principal and interest on the parity bonds</a:t>
            </a:r>
          </a:p>
          <a:p>
            <a:pPr lvl="2"/>
            <a:endParaRPr lang="en-US" sz="500" dirty="0"/>
          </a:p>
          <a:p>
            <a:r>
              <a:rPr lang="en-US" sz="1450" b="1" dirty="0"/>
              <a:t>Additional Bonds Test for Parity Bonds </a:t>
            </a:r>
          </a:p>
          <a:p>
            <a:pPr lvl="1"/>
            <a:r>
              <a:rPr lang="en-US" sz="1450" dirty="0"/>
              <a:t>125% MADS coverage from the Tax Revenues and the Net Revenues (excluding capacity fees)</a:t>
            </a:r>
          </a:p>
          <a:p>
            <a:pPr lvl="1"/>
            <a:endParaRPr lang="en-US" sz="500" dirty="0"/>
          </a:p>
          <a:p>
            <a:r>
              <a:rPr lang="en-US" sz="1450" b="1" dirty="0"/>
              <a:t>No DSRF</a:t>
            </a:r>
          </a:p>
          <a:p>
            <a:endParaRPr lang="en-US" sz="500" dirty="0"/>
          </a:p>
          <a:p>
            <a:r>
              <a:rPr lang="en-US" sz="1450" b="1" dirty="0"/>
              <a:t>Option to establish Rate Stabilization Fund</a:t>
            </a:r>
          </a:p>
        </p:txBody>
      </p:sp>
      <p:sp>
        <p:nvSpPr>
          <p:cNvPr id="4" name="Slide Number Placeholder 3"/>
          <p:cNvSpPr>
            <a:spLocks noGrp="1"/>
          </p:cNvSpPr>
          <p:nvPr>
            <p:ph type="sldNum" sz="quarter" idx="4"/>
          </p:nvPr>
        </p:nvSpPr>
        <p:spPr/>
        <p:txBody>
          <a:bodyPr/>
          <a:lstStyle/>
          <a:p>
            <a:fld id="{2DD50A4B-3DE4-48A8-8442-FB6131730E04}" type="slidenum">
              <a:rPr lang="en-US" smtClean="0"/>
              <a:pPr/>
              <a:t>6</a:t>
            </a:fld>
            <a:endParaRPr lang="en-US" dirty="0"/>
          </a:p>
        </p:txBody>
      </p:sp>
    </p:spTree>
    <p:extLst>
      <p:ext uri="{BB962C8B-B14F-4D97-AF65-F5344CB8AC3E}">
        <p14:creationId xmlns:p14="http://schemas.microsoft.com/office/powerpoint/2010/main" val="2421211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28600" y="152400"/>
            <a:ext cx="9144000" cy="1143000"/>
          </a:xfrm>
        </p:spPr>
        <p:txBody>
          <a:bodyPr vert="horz" anchor="ctr">
            <a:normAutofit/>
          </a:bodyPr>
          <a:lstStyle/>
          <a:p>
            <a:r>
              <a:rPr lang="en-US" altLang="en-US" sz="3200" dirty="0"/>
              <a:t>Bond Preliminary Official Statement-Risk Factors</a:t>
            </a:r>
          </a:p>
        </p:txBody>
      </p:sp>
      <p:sp>
        <p:nvSpPr>
          <p:cNvPr id="9" name="Content Placeholder 2"/>
          <p:cNvSpPr>
            <a:spLocks noGrp="1"/>
          </p:cNvSpPr>
          <p:nvPr>
            <p:ph idx="1"/>
          </p:nvPr>
        </p:nvSpPr>
        <p:spPr>
          <a:xfrm>
            <a:off x="304800" y="1447800"/>
            <a:ext cx="8343900" cy="4983163"/>
          </a:xfrm>
        </p:spPr>
        <p:txBody>
          <a:bodyPr>
            <a:normAutofit fontScale="92500" lnSpcReduction="10000"/>
          </a:bodyPr>
          <a:lstStyle/>
          <a:p>
            <a:r>
              <a:rPr lang="en-US" dirty="0"/>
              <a:t>Demand and Usage (may differ from expectations)</a:t>
            </a:r>
          </a:p>
          <a:p>
            <a:r>
              <a:rPr lang="en-US" dirty="0"/>
              <a:t>Expenses (may differ from plan)</a:t>
            </a:r>
          </a:p>
          <a:p>
            <a:r>
              <a:rPr lang="en-US" dirty="0"/>
              <a:t>Property Taxes (assessed values, potential State actions)</a:t>
            </a:r>
          </a:p>
          <a:p>
            <a:r>
              <a:rPr lang="en-US" dirty="0"/>
              <a:t>Future Parity Obligations (may be issued)</a:t>
            </a:r>
          </a:p>
          <a:p>
            <a:r>
              <a:rPr lang="en-US" dirty="0"/>
              <a:t>No DSRF (may have RSF; other reserves)</a:t>
            </a:r>
          </a:p>
          <a:p>
            <a:r>
              <a:rPr lang="en-US" dirty="0"/>
              <a:t>Natural Disasters (seismic, flooding, fire)</a:t>
            </a:r>
          </a:p>
          <a:p>
            <a:r>
              <a:rPr lang="en-US" dirty="0"/>
              <a:t>Proposition 218 (future potential changes; very limited protests to date)</a:t>
            </a:r>
          </a:p>
          <a:p>
            <a:r>
              <a:rPr lang="en-US" dirty="0"/>
              <a:t>Other:  </a:t>
            </a:r>
          </a:p>
          <a:p>
            <a:pPr lvl="1">
              <a:buFont typeface="Wingdings" panose="05000000000000000000" pitchFamily="2" charset="2"/>
              <a:buChar char="q"/>
            </a:pPr>
            <a:r>
              <a:rPr lang="en-US" sz="2200" dirty="0">
                <a:ea typeface="Calibri" panose="020F0502020204030204" pitchFamily="34" charset="0"/>
                <a:cs typeface="Times New Roman" panose="02020603050405020304" pitchFamily="18" charset="0"/>
              </a:rPr>
              <a:t>Limited recourse on default; limitations on remedies available/bankruptcy; Limited obligation; change in laws; loss of tax exemption.</a:t>
            </a:r>
          </a:p>
          <a:p>
            <a:pPr lvl="1">
              <a:buFontTx/>
              <a:buChar char="-"/>
            </a:pPr>
            <a:endParaRPr lang="en-US" dirty="0"/>
          </a:p>
          <a:p>
            <a:endParaRPr lang="en-US" b="1" dirty="0"/>
          </a:p>
        </p:txBody>
      </p:sp>
      <p:sp>
        <p:nvSpPr>
          <p:cNvPr id="7" name="Slide Number Placeholder 3"/>
          <p:cNvSpPr>
            <a:spLocks noGrp="1"/>
          </p:cNvSpPr>
          <p:nvPr>
            <p:ph type="sldNum" sz="quarter" idx="4"/>
          </p:nvPr>
        </p:nvSpPr>
        <p:spPr>
          <a:xfrm>
            <a:off x="6858000" y="6492875"/>
            <a:ext cx="2133600" cy="365125"/>
          </a:xfrm>
        </p:spPr>
        <p:txBody>
          <a:bodyPr/>
          <a:lstStyle/>
          <a:p>
            <a:r>
              <a:rPr lang="en-US" dirty="0"/>
              <a:t>27</a:t>
            </a:r>
          </a:p>
        </p:txBody>
      </p:sp>
    </p:spTree>
    <p:extLst>
      <p:ext uri="{BB962C8B-B14F-4D97-AF65-F5344CB8AC3E}">
        <p14:creationId xmlns:p14="http://schemas.microsoft.com/office/powerpoint/2010/main" val="1933681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85800"/>
          </a:xfrm>
        </p:spPr>
        <p:txBody>
          <a:bodyPr>
            <a:normAutofit fontScale="90000"/>
          </a:bodyPr>
          <a:lstStyle/>
          <a:p>
            <a:r>
              <a:rPr lang="en-US" altLang="en-US" dirty="0"/>
              <a:t>Rating Agency Presentation-Conclusions</a:t>
            </a:r>
            <a:endParaRPr lang="en-US" sz="3800" dirty="0">
              <a:solidFill>
                <a:schemeClr val="tx1"/>
              </a:solidFill>
            </a:endParaRPr>
          </a:p>
        </p:txBody>
      </p:sp>
      <p:sp>
        <p:nvSpPr>
          <p:cNvPr id="4" name="Slide Number Placeholder 3"/>
          <p:cNvSpPr>
            <a:spLocks noGrp="1"/>
          </p:cNvSpPr>
          <p:nvPr>
            <p:ph type="sldNum" sz="quarter" idx="4"/>
          </p:nvPr>
        </p:nvSpPr>
        <p:spPr>
          <a:xfrm>
            <a:off x="6858000" y="6492875"/>
            <a:ext cx="2133600" cy="365125"/>
          </a:xfrm>
        </p:spPr>
        <p:txBody>
          <a:bodyPr/>
          <a:lstStyle/>
          <a:p>
            <a:fld id="{2DD50A4B-3DE4-48A8-8442-FB6131730E04}" type="slidenum">
              <a:rPr lang="en-US" smtClean="0"/>
              <a:pPr/>
              <a:t>8</a:t>
            </a:fld>
            <a:endParaRPr lang="en-US" dirty="0"/>
          </a:p>
        </p:txBody>
      </p:sp>
      <p:sp>
        <p:nvSpPr>
          <p:cNvPr id="5" name="Content Placeholder 4"/>
          <p:cNvSpPr>
            <a:spLocks noGrp="1"/>
          </p:cNvSpPr>
          <p:nvPr>
            <p:ph idx="1"/>
          </p:nvPr>
        </p:nvSpPr>
        <p:spPr>
          <a:xfrm>
            <a:off x="160066" y="1295400"/>
            <a:ext cx="8679134" cy="5257800"/>
          </a:xfrm>
        </p:spPr>
        <p:txBody>
          <a:bodyPr>
            <a:noAutofit/>
          </a:bodyPr>
          <a:lstStyle/>
          <a:p>
            <a:r>
              <a:rPr lang="en-US" sz="2200" dirty="0"/>
              <a:t>Economic and regional outlook strong and is continuing to improve</a:t>
            </a:r>
          </a:p>
          <a:p>
            <a:r>
              <a:rPr lang="en-US" sz="2200" dirty="0"/>
              <a:t>Essential wastewater service provider with large customer base</a:t>
            </a:r>
          </a:p>
          <a:p>
            <a:r>
              <a:rPr lang="en-US" sz="2200" dirty="0"/>
              <a:t>Rates reasonable in comparison to peer utilities in the San Francisco Bay Region</a:t>
            </a:r>
          </a:p>
          <a:p>
            <a:r>
              <a:rPr lang="en-US" sz="2200" dirty="0"/>
              <a:t>Double barrel pledge by the Tax Revenues and Net Revenues (including backing by Teeter Plan)</a:t>
            </a:r>
          </a:p>
          <a:p>
            <a:r>
              <a:rPr lang="en-US" sz="2200" dirty="0"/>
              <a:t>Financial profile is strong with low debt levels, strong revenues, and solid debt service coverage</a:t>
            </a:r>
          </a:p>
          <a:p>
            <a:r>
              <a:rPr lang="en-US" sz="2200" dirty="0"/>
              <a:t>Well run and well regarded utility with high levels of customer satisfaction</a:t>
            </a:r>
          </a:p>
        </p:txBody>
      </p:sp>
    </p:spTree>
    <p:extLst>
      <p:ext uri="{BB962C8B-B14F-4D97-AF65-F5344CB8AC3E}">
        <p14:creationId xmlns:p14="http://schemas.microsoft.com/office/powerpoint/2010/main" val="1990540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Financing Schedule</a:t>
            </a:r>
          </a:p>
        </p:txBody>
      </p:sp>
      <p:sp>
        <p:nvSpPr>
          <p:cNvPr id="4" name="Slide Number Placeholder 3"/>
          <p:cNvSpPr>
            <a:spLocks noGrp="1"/>
          </p:cNvSpPr>
          <p:nvPr>
            <p:ph type="sldNum" sz="quarter" idx="4"/>
          </p:nvPr>
        </p:nvSpPr>
        <p:spPr/>
        <p:txBody>
          <a:bodyPr/>
          <a:lstStyle/>
          <a:p>
            <a:fld id="{2DD50A4B-3DE4-48A8-8442-FB6131730E04}" type="slidenum">
              <a:rPr lang="en-US" smtClean="0"/>
              <a:pPr/>
              <a:t>9</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17522774"/>
              </p:ext>
            </p:extLst>
          </p:nvPr>
        </p:nvGraphicFramePr>
        <p:xfrm>
          <a:off x="1066800" y="2057400"/>
          <a:ext cx="6629400" cy="3068320"/>
        </p:xfrm>
        <a:graphic>
          <a:graphicData uri="http://schemas.openxmlformats.org/drawingml/2006/table">
            <a:tbl>
              <a:tblPr/>
              <a:tblGrid>
                <a:gridCol w="2743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579120">
                <a:tc>
                  <a:txBody>
                    <a:bodyPr/>
                    <a:lstStyle/>
                    <a:p>
                      <a:pPr marL="0" marR="0" algn="ctr">
                        <a:spcBef>
                          <a:spcPts val="0"/>
                        </a:spcBef>
                        <a:spcAft>
                          <a:spcPts val="0"/>
                        </a:spcAft>
                      </a:pPr>
                      <a:r>
                        <a:rPr lang="en-US" sz="2000" b="1" dirty="0">
                          <a:solidFill>
                            <a:schemeClr val="bg2"/>
                          </a:solidFill>
                          <a:effectLst/>
                          <a:latin typeface="Calibri" panose="020F0502020204030204" pitchFamily="34" charset="0"/>
                          <a:ea typeface="Times New Roman"/>
                          <a:cs typeface="Times New Roman"/>
                        </a:rPr>
                        <a:t>Date</a:t>
                      </a: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marL="0" marR="0" algn="ctr">
                        <a:spcBef>
                          <a:spcPts val="600"/>
                        </a:spcBef>
                        <a:spcAft>
                          <a:spcPts val="600"/>
                        </a:spcAft>
                      </a:pPr>
                      <a:r>
                        <a:rPr lang="en-US" sz="2000" b="1" dirty="0">
                          <a:solidFill>
                            <a:schemeClr val="bg2"/>
                          </a:solidFill>
                          <a:effectLst/>
                          <a:latin typeface="Calibri" panose="020F0502020204030204" pitchFamily="34" charset="0"/>
                          <a:ea typeface="Times New Roman"/>
                          <a:cs typeface="Times New Roman"/>
                        </a:rPr>
                        <a:t>Event </a:t>
                      </a: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0000"/>
                  </a:ext>
                </a:extLst>
              </a:tr>
              <a:tr h="944880">
                <a:tc>
                  <a:txBody>
                    <a:bodyPr/>
                    <a:lstStyle/>
                    <a:p>
                      <a:pPr marL="0" marR="0">
                        <a:spcBef>
                          <a:spcPts val="0"/>
                        </a:spcBef>
                        <a:spcAft>
                          <a:spcPts val="0"/>
                        </a:spcAft>
                      </a:pPr>
                      <a:r>
                        <a:rPr lang="en-US" sz="2000" b="1" dirty="0">
                          <a:solidFill>
                            <a:schemeClr val="tx1"/>
                          </a:solidFill>
                          <a:effectLst/>
                          <a:latin typeface="Calibri" panose="020F0502020204030204" pitchFamily="34" charset="0"/>
                          <a:ea typeface="Times New Roman"/>
                          <a:cs typeface="Times New Roman"/>
                        </a:rPr>
                        <a:t>Week of August</a:t>
                      </a:r>
                      <a:r>
                        <a:rPr lang="en-US" sz="2000" b="1" baseline="0" dirty="0">
                          <a:solidFill>
                            <a:schemeClr val="tx1"/>
                          </a:solidFill>
                          <a:effectLst/>
                          <a:latin typeface="Calibri" panose="020F0502020204030204" pitchFamily="34" charset="0"/>
                          <a:ea typeface="Times New Roman"/>
                          <a:cs typeface="Times New Roman"/>
                        </a:rPr>
                        <a:t> 6</a:t>
                      </a:r>
                      <a:endParaRPr lang="en-US" sz="2000" dirty="0">
                        <a:solidFill>
                          <a:schemeClr val="tx1"/>
                        </a:solidFill>
                        <a:effectLst/>
                        <a:latin typeface="Calibri" panose="020F0502020204030204" pitchFamily="34" charset="0"/>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600"/>
                        </a:spcBef>
                        <a:spcAft>
                          <a:spcPts val="0"/>
                        </a:spcAft>
                      </a:pPr>
                      <a:r>
                        <a:rPr lang="en-US" sz="2000" dirty="0">
                          <a:solidFill>
                            <a:srgbClr val="000000"/>
                          </a:solidFill>
                          <a:effectLst/>
                          <a:latin typeface="Calibri" panose="020F0502020204030204" pitchFamily="34" charset="0"/>
                          <a:ea typeface="Times New Roman"/>
                          <a:cs typeface="Times New Roman"/>
                        </a:rPr>
                        <a:t>Receive Rating</a:t>
                      </a:r>
                    </a:p>
                    <a:p>
                      <a:pPr marL="0" marR="0" lvl="0" indent="0" algn="ctr" defTabSz="914400" rtl="0" eaLnBrk="1" fontAlgn="auto" latinLnBrk="0" hangingPunct="1">
                        <a:lnSpc>
                          <a:spcPct val="100000"/>
                        </a:lnSpc>
                        <a:spcBef>
                          <a:spcPts val="600"/>
                        </a:spcBef>
                        <a:spcAft>
                          <a:spcPts val="0"/>
                        </a:spcAft>
                        <a:buClrTx/>
                        <a:buSzTx/>
                        <a:buFontTx/>
                        <a:buNone/>
                        <a:tabLst/>
                        <a:defRPr/>
                      </a:pPr>
                      <a:r>
                        <a:rPr lang="en-US" sz="2000" dirty="0">
                          <a:solidFill>
                            <a:srgbClr val="000000"/>
                          </a:solidFill>
                          <a:effectLst/>
                          <a:latin typeface="Calibri" panose="020F0502020204030204" pitchFamily="34" charset="0"/>
                          <a:ea typeface="Times New Roman"/>
                          <a:cs typeface="Times New Roman"/>
                        </a:rPr>
                        <a:t>Post Preliminary</a:t>
                      </a:r>
                      <a:r>
                        <a:rPr lang="en-US" sz="2000" baseline="0" dirty="0">
                          <a:solidFill>
                            <a:srgbClr val="000000"/>
                          </a:solidFill>
                          <a:effectLst/>
                          <a:latin typeface="Calibri" panose="020F0502020204030204" pitchFamily="34" charset="0"/>
                          <a:ea typeface="Times New Roman"/>
                          <a:cs typeface="Times New Roman"/>
                        </a:rPr>
                        <a:t> Official Statement</a:t>
                      </a:r>
                      <a:endParaRPr lang="en-US" sz="2000" dirty="0">
                        <a:solidFill>
                          <a:srgbClr val="365F91"/>
                        </a:solidFill>
                        <a:effectLst/>
                        <a:latin typeface="Calibri" panose="020F0502020204030204" pitchFamily="34" charset="0"/>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72160">
                <a:tc>
                  <a:txBody>
                    <a:bodyPr/>
                    <a:lstStyle/>
                    <a:p>
                      <a:pPr marL="0" marR="0">
                        <a:spcBef>
                          <a:spcPts val="0"/>
                        </a:spcBef>
                        <a:spcAft>
                          <a:spcPts val="0"/>
                        </a:spcAft>
                      </a:pPr>
                      <a:r>
                        <a:rPr lang="en-US" sz="2000" b="1" dirty="0">
                          <a:solidFill>
                            <a:schemeClr val="tx1"/>
                          </a:solidFill>
                          <a:effectLst/>
                          <a:latin typeface="Calibri" panose="020F0502020204030204" pitchFamily="34" charset="0"/>
                          <a:ea typeface="Times New Roman"/>
                          <a:cs typeface="Times New Roman"/>
                        </a:rPr>
                        <a:t>Week of August 13</a:t>
                      </a:r>
                      <a:endParaRPr lang="en-US" sz="2000" dirty="0">
                        <a:solidFill>
                          <a:schemeClr val="tx1"/>
                        </a:solidFill>
                        <a:effectLst/>
                        <a:latin typeface="Calibri" panose="020F0502020204030204" pitchFamily="34" charset="0"/>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algn="ctr">
                        <a:spcBef>
                          <a:spcPts val="600"/>
                        </a:spcBef>
                        <a:spcAft>
                          <a:spcPts val="600"/>
                        </a:spcAft>
                      </a:pPr>
                      <a:r>
                        <a:rPr lang="en-US" sz="2000" dirty="0">
                          <a:solidFill>
                            <a:srgbClr val="000000"/>
                          </a:solidFill>
                          <a:effectLst/>
                          <a:latin typeface="Calibri" panose="020F0502020204030204" pitchFamily="34" charset="0"/>
                          <a:ea typeface="Times New Roman"/>
                          <a:cs typeface="Times New Roman"/>
                        </a:rPr>
                        <a:t>Bond Pricing</a:t>
                      </a:r>
                      <a:endParaRPr lang="en-US" sz="2000" dirty="0">
                        <a:solidFill>
                          <a:srgbClr val="365F91"/>
                        </a:solidFill>
                        <a:effectLst/>
                        <a:latin typeface="Calibri" panose="020F0502020204030204" pitchFamily="34" charset="0"/>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772160">
                <a:tc>
                  <a:txBody>
                    <a:bodyPr/>
                    <a:lstStyle/>
                    <a:p>
                      <a:pPr marL="0" marR="0">
                        <a:spcBef>
                          <a:spcPts val="0"/>
                        </a:spcBef>
                        <a:spcAft>
                          <a:spcPts val="0"/>
                        </a:spcAft>
                      </a:pPr>
                      <a:r>
                        <a:rPr lang="en-US" sz="2000" b="1" dirty="0">
                          <a:solidFill>
                            <a:schemeClr val="tx1"/>
                          </a:solidFill>
                          <a:effectLst/>
                          <a:latin typeface="Calibri" panose="020F0502020204030204" pitchFamily="34" charset="0"/>
                          <a:ea typeface="Times New Roman"/>
                          <a:cs typeface="Times New Roman"/>
                        </a:rPr>
                        <a:t>Week of September 10</a:t>
                      </a:r>
                      <a:endParaRPr lang="en-US" sz="2000" dirty="0">
                        <a:solidFill>
                          <a:schemeClr val="tx1"/>
                        </a:solidFill>
                        <a:effectLst/>
                        <a:latin typeface="Calibri" panose="020F0502020204030204" pitchFamily="34" charset="0"/>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600"/>
                        </a:spcBef>
                        <a:spcAft>
                          <a:spcPts val="600"/>
                        </a:spcAft>
                        <a:tabLst>
                          <a:tab pos="1714500" algn="l"/>
                        </a:tabLst>
                      </a:pPr>
                      <a:r>
                        <a:rPr lang="en-US" sz="2000" dirty="0">
                          <a:solidFill>
                            <a:srgbClr val="000000"/>
                          </a:solidFill>
                          <a:effectLst/>
                          <a:latin typeface="Calibri" panose="020F0502020204030204" pitchFamily="34" charset="0"/>
                          <a:ea typeface="Times New Roman"/>
                          <a:cs typeface="Times New Roman"/>
                        </a:rPr>
                        <a:t>Closing</a:t>
                      </a:r>
                      <a:endParaRPr lang="en-US" sz="2000" dirty="0">
                        <a:solidFill>
                          <a:srgbClr val="365F91"/>
                        </a:solidFill>
                        <a:effectLst/>
                        <a:latin typeface="Calibri" panose="020F0502020204030204" pitchFamily="34" charset="0"/>
                        <a:ea typeface="Times New Roman"/>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981645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54608</TotalTime>
  <Words>807</Words>
  <Application>Microsoft Office PowerPoint</Application>
  <PresentationFormat>On-screen Show (4:3)</PresentationFormat>
  <Paragraphs>182</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Times New Roman</vt:lpstr>
      <vt:lpstr>Tw Cen MT</vt:lpstr>
      <vt:lpstr>Wingdings</vt:lpstr>
      <vt:lpstr>Wingdings 2</vt:lpstr>
      <vt:lpstr>Median</vt:lpstr>
      <vt:lpstr>PowerPoint Presentation</vt:lpstr>
      <vt:lpstr>Financing Team</vt:lpstr>
      <vt:lpstr>Overview of Financing</vt:lpstr>
      <vt:lpstr>Structuring Details</vt:lpstr>
      <vt:lpstr>Anticipated Savings</vt:lpstr>
      <vt:lpstr>Legal Structure</vt:lpstr>
      <vt:lpstr>Bond Preliminary Official Statement-Risk Factors</vt:lpstr>
      <vt:lpstr>Rating Agency Presentation-Conclusions</vt:lpstr>
      <vt:lpstr>Financing Schedule</vt:lpstr>
      <vt:lpstr>Recommended Board Action-</vt:lpstr>
      <vt:lpstr>Questions?</vt:lpstr>
    </vt:vector>
  </TitlesOfParts>
  <Manager>Peter Shellenberger</Manager>
  <Company>San Francisco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 Credit Presentation</dc:title>
  <dc:subject>Presentation</dc:subject>
  <dc:creator>Vrinda Shah</dc:creator>
  <cp:lastModifiedBy>Christopher Thomas</cp:lastModifiedBy>
  <cp:revision>5171</cp:revision>
  <cp:lastPrinted>2018-08-02T17:43:30Z</cp:lastPrinted>
  <dcterms:created xsi:type="dcterms:W3CDTF">2008-11-11T20:33:27Z</dcterms:created>
  <dcterms:modified xsi:type="dcterms:W3CDTF">2018-08-10T15:03:23Z</dcterms:modified>
  <cp:category>West Coast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ilename">
    <vt:lpwstr>H:\FACLIENTS\A_CLIENT\(0306) ALAMEDA, CITY OF\(XXX) 2013 COP REFUNDING\RATING AGENCY\ALAMEDA_08_27-13_SB.PPTX</vt:lpwstr>
  </property>
</Properties>
</file>